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10" r:id="rId2"/>
    <p:sldId id="357" r:id="rId3"/>
    <p:sldId id="298" r:id="rId4"/>
    <p:sldId id="297" r:id="rId5"/>
    <p:sldId id="293" r:id="rId6"/>
    <p:sldId id="291" r:id="rId7"/>
    <p:sldId id="374" r:id="rId8"/>
    <p:sldId id="375" r:id="rId9"/>
    <p:sldId id="300" r:id="rId10"/>
    <p:sldId id="299" r:id="rId11"/>
    <p:sldId id="301" r:id="rId12"/>
    <p:sldId id="302" r:id="rId13"/>
    <p:sldId id="303" r:id="rId14"/>
    <p:sldId id="304" r:id="rId15"/>
    <p:sldId id="327" r:id="rId16"/>
    <p:sldId id="329" r:id="rId17"/>
    <p:sldId id="331" r:id="rId18"/>
    <p:sldId id="333" r:id="rId19"/>
    <p:sldId id="334" r:id="rId20"/>
    <p:sldId id="341" r:id="rId21"/>
    <p:sldId id="342" r:id="rId22"/>
    <p:sldId id="343" r:id="rId23"/>
    <p:sldId id="345" r:id="rId24"/>
    <p:sldId id="346" r:id="rId25"/>
    <p:sldId id="348" r:id="rId26"/>
    <p:sldId id="349" r:id="rId27"/>
    <p:sldId id="311" r:id="rId28"/>
    <p:sldId id="309" r:id="rId2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Togoevi" initials="DT" lastIdx="1" clrIdx="0">
    <p:extLst>
      <p:ext uri="{19B8F6BF-5375-455C-9EA6-DF929625EA0E}">
        <p15:presenceInfo xmlns:p15="http://schemas.microsoft.com/office/powerpoint/2012/main" userId="S-1-5-21-3586786687-2999777458-401758780-12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F56"/>
    <a:srgbClr val="FF9D00"/>
    <a:srgbClr val="009CA8"/>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9737" autoAdjust="0"/>
  </p:normalViewPr>
  <p:slideViewPr>
    <p:cSldViewPr snapToGrid="0">
      <p:cViewPr varScale="1">
        <p:scale>
          <a:sx n="96" d="100"/>
          <a:sy n="96" d="100"/>
        </p:scale>
        <p:origin x="36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C0739890-915E-44E4-B535-3324931601BC}" type="datetimeFigureOut">
              <a:rPr lang="en-US" smtClean="0"/>
              <a:t>7/15/2020</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CC5E0C75-8590-42B0-B93F-1229EA7B25F5}" type="slidenum">
              <a:rPr lang="en-US" smtClean="0"/>
              <a:t>‹#›</a:t>
            </a:fld>
            <a:endParaRPr lang="en-US"/>
          </a:p>
        </p:txBody>
      </p:sp>
    </p:spTree>
    <p:extLst>
      <p:ext uri="{BB962C8B-B14F-4D97-AF65-F5344CB8AC3E}">
        <p14:creationId xmlns:p14="http://schemas.microsoft.com/office/powerpoint/2010/main" val="94242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ka-GE"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a:t>
            </a:fld>
            <a:endParaRPr lang="en-GB" dirty="0"/>
          </a:p>
        </p:txBody>
      </p:sp>
    </p:spTree>
    <p:extLst>
      <p:ext uri="{BB962C8B-B14F-4D97-AF65-F5344CB8AC3E}">
        <p14:creationId xmlns:p14="http://schemas.microsoft.com/office/powerpoint/2010/main" val="36585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13"/>
              </a:spcAft>
            </a:pPr>
            <a:r>
              <a:rPr lang="ka-GE" dirty="0">
                <a:solidFill>
                  <a:srgbClr val="000000"/>
                </a:solidFill>
                <a:ea typeface="Calibri"/>
                <a:cs typeface="Sylfaen"/>
              </a:rPr>
              <a:t>მიკრო და მცირე მეწარმეები ზემოთ ჩამოთვლილ დოკუმენტებს და საბუღალტრო პროგრამებს</a:t>
            </a:r>
            <a:r>
              <a:rPr lang="en-US" dirty="0">
                <a:ea typeface="Calibri"/>
                <a:cs typeface="Times New Roman"/>
              </a:rPr>
              <a:t> </a:t>
            </a:r>
            <a:r>
              <a:rPr lang="en-US" dirty="0">
                <a:solidFill>
                  <a:srgbClr val="000000"/>
                </a:solidFill>
                <a:latin typeface="Sylfaen"/>
                <a:ea typeface="Calibri"/>
                <a:cs typeface="Sylfaen"/>
              </a:rPr>
              <a:t> </a:t>
            </a:r>
            <a:r>
              <a:rPr lang="ka-GE" dirty="0">
                <a:solidFill>
                  <a:srgbClr val="000000"/>
                </a:solidFill>
                <a:ea typeface="Calibri"/>
                <a:cs typeface="Sylfaen"/>
              </a:rPr>
              <a:t>შეიძლება არ იყენებდნენ. ასეთ დროს ძალიან მნიშვნელოვანია მეწარმის ჩანაწერები, რომელზე დაყრდნობითაც ფინანსური ორგანიზაცია თავად ქმნის სხვადასხვა ფინანსურ დოკუმენტებს, ითვლის კოეფიციენტებს და შეფასების იმავე მექანიზმით განიხილავს სესხის განაცხადს.</a:t>
            </a:r>
            <a:endParaRPr lang="en-GB" dirty="0">
              <a:ea typeface="Calibri"/>
              <a:cs typeface="Times New Roman"/>
            </a:endParaRPr>
          </a:p>
          <a:p>
            <a:pPr>
              <a:spcAft>
                <a:spcPts val="813"/>
              </a:spcAft>
            </a:pPr>
            <a:r>
              <a:rPr lang="en-US" dirty="0">
                <a:ea typeface="Calibri"/>
                <a:cs typeface="Times New Roman"/>
              </a:rPr>
              <a:t> </a:t>
            </a:r>
            <a:r>
              <a:rPr lang="ka-GE" dirty="0">
                <a:ea typeface="Calibri"/>
                <a:cs typeface="Times New Roman"/>
              </a:rPr>
              <a:t>დავამატოთ: საბუღალტრო</a:t>
            </a:r>
            <a:endParaRPr lang="en-GB" dirty="0">
              <a:ea typeface="Calibri"/>
              <a:cs typeface="Times New Roman"/>
            </a:endParaRPr>
          </a:p>
          <a:p>
            <a:pPr>
              <a:spcAft>
                <a:spcPts val="813"/>
              </a:spcAft>
            </a:pPr>
            <a:r>
              <a:rPr lang="ka-GE" dirty="0">
                <a:ea typeface="Calibri"/>
                <a:cs typeface="Times New Roman"/>
              </a:rPr>
              <a:t> </a:t>
            </a:r>
            <a:endParaRPr lang="en-GB" dirty="0">
              <a:ea typeface="Calibri"/>
              <a:cs typeface="Times New Roman"/>
            </a:endParaRPr>
          </a:p>
          <a:p>
            <a:pPr>
              <a:spcAft>
                <a:spcPts val="813"/>
              </a:spcAft>
            </a:pPr>
            <a:r>
              <a:rPr lang="ka-GE" dirty="0">
                <a:ea typeface="Calibri"/>
                <a:cs typeface="Times New Roman"/>
              </a:rPr>
              <a:t> </a:t>
            </a:r>
            <a:endParaRPr lang="en-GB" dirty="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12</a:t>
            </a:fld>
            <a:endParaRPr lang="en-GB"/>
          </a:p>
        </p:txBody>
      </p:sp>
    </p:spTree>
    <p:extLst>
      <p:ext uri="{BB962C8B-B14F-4D97-AF65-F5344CB8AC3E}">
        <p14:creationId xmlns:p14="http://schemas.microsoft.com/office/powerpoint/2010/main" val="42423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13</a:t>
            </a:fld>
            <a:endParaRPr lang="en-GB"/>
          </a:p>
        </p:txBody>
      </p:sp>
    </p:spTree>
    <p:extLst>
      <p:ext uri="{BB962C8B-B14F-4D97-AF65-F5344CB8AC3E}">
        <p14:creationId xmlns:p14="http://schemas.microsoft.com/office/powerpoint/2010/main" val="207366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15</a:t>
            </a:fld>
            <a:endParaRPr lang="en-GB"/>
          </a:p>
        </p:txBody>
      </p:sp>
    </p:spTree>
    <p:extLst>
      <p:ext uri="{BB962C8B-B14F-4D97-AF65-F5344CB8AC3E}">
        <p14:creationId xmlns:p14="http://schemas.microsoft.com/office/powerpoint/2010/main" val="103315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ka-GE" dirty="0">
                <a:ea typeface="Calibri"/>
                <a:cs typeface="Times New Roman"/>
              </a:rPr>
              <a:t>ახსენით თვითღირებულება. აღნიშნეთ რა არის ის და რა შედის მასში. (თვითღირებულება ეს არის  ყველა ის ხარჯი, რაც პროდუქტის შესაქმნელად არის საჭირო. მასში შედის როგორც მასალის ხარჯი, ისე ამ მასალის ტრანსპორტირება/შენახვა, პერსონალის ხელფასები, რომელიც უშუალოდ პროდუქტის/მომსახურების შექმნაში მონაწილეობს). მოიყვანეთ მაგალითი.</a:t>
            </a:r>
            <a:endParaRPr lang="en-GB" dirty="0">
              <a:ea typeface="Calibri"/>
              <a:cs typeface="Times New Roman"/>
            </a:endParaRPr>
          </a:p>
          <a:p>
            <a:endParaRPr lang="ka-GE" dirty="0"/>
          </a:p>
          <a:p>
            <a:pPr>
              <a:defRPr/>
            </a:pPr>
            <a:r>
              <a:rPr lang="ka-GE" dirty="0"/>
              <a:t>მაგალითად</a:t>
            </a:r>
            <a:r>
              <a:rPr lang="ka-GE" baseline="0" dirty="0"/>
              <a:t> წიგნის ბეჭდვის მაგალითი განვიხილოთ -  </a:t>
            </a:r>
            <a:r>
              <a:rPr lang="ka-GE" b="1" dirty="0">
                <a:solidFill>
                  <a:schemeClr val="accent1">
                    <a:lumMod val="75000"/>
                  </a:schemeClr>
                </a:solidFill>
                <a:ea typeface="Calibri"/>
                <a:cs typeface="Times New Roman"/>
              </a:rPr>
              <a:t>მაგალითი</a:t>
            </a:r>
            <a:r>
              <a:rPr lang="ka-GE" dirty="0">
                <a:solidFill>
                  <a:schemeClr val="accent1">
                    <a:lumMod val="75000"/>
                  </a:schemeClr>
                </a:solidFill>
                <a:ea typeface="Calibri"/>
                <a:cs typeface="Times New Roman"/>
              </a:rPr>
              <a:t>: </a:t>
            </a:r>
            <a:r>
              <a:rPr lang="ka-GE" b="1" dirty="0">
                <a:solidFill>
                  <a:schemeClr val="accent1">
                    <a:lumMod val="75000"/>
                  </a:schemeClr>
                </a:solidFill>
                <a:ea typeface="Calibri"/>
                <a:cs typeface="Times New Roman"/>
              </a:rPr>
              <a:t>თუ წიგნების გამომცემელი ხართ</a:t>
            </a:r>
          </a:p>
          <a:p>
            <a:pPr>
              <a:defRPr/>
            </a:pPr>
            <a:endParaRPr lang="ka-GE" dirty="0">
              <a:solidFill>
                <a:srgbClr val="C00000"/>
              </a:solidFill>
              <a:ea typeface="Calibri"/>
              <a:cs typeface="Times New Roman"/>
            </a:endParaRPr>
          </a:p>
          <a:p>
            <a:pPr>
              <a:defRPr/>
            </a:pPr>
            <a:r>
              <a:rPr lang="ka-GE" b="1" dirty="0">
                <a:solidFill>
                  <a:schemeClr val="accent1">
                    <a:lumMod val="75000"/>
                  </a:schemeClr>
                </a:solidFill>
                <a:ea typeface="Calibri"/>
                <a:cs typeface="Times New Roman"/>
              </a:rPr>
              <a:t>გაყიდული საქონლის თვითღირებულება:</a:t>
            </a:r>
          </a:p>
          <a:p>
            <a:pPr marL="938985" lvl="1" indent="-464652">
              <a:buFont typeface="Arial" panose="020B0604020202020204" pitchFamily="34" charset="0"/>
              <a:buChar char="•"/>
              <a:defRPr/>
            </a:pPr>
            <a:r>
              <a:rPr lang="ka-GE" sz="2600" dirty="0">
                <a:solidFill>
                  <a:schemeClr val="accent1">
                    <a:lumMod val="75000"/>
                  </a:schemeClr>
                </a:solidFill>
                <a:ea typeface="Calibri"/>
                <a:cs typeface="Times New Roman"/>
              </a:rPr>
              <a:t>ქაღალდისა და ბეჭდვის ხარჯები; </a:t>
            </a:r>
          </a:p>
          <a:p>
            <a:pPr marL="938985" lvl="1" indent="-464652">
              <a:buFont typeface="Arial" panose="020B0604020202020204" pitchFamily="34" charset="0"/>
              <a:buChar char="•"/>
              <a:defRPr/>
            </a:pPr>
            <a:r>
              <a:rPr lang="ka-GE" sz="2600" dirty="0">
                <a:solidFill>
                  <a:schemeClr val="accent1">
                    <a:lumMod val="75000"/>
                  </a:schemeClr>
                </a:solidFill>
                <a:ea typeface="Calibri"/>
                <a:cs typeface="Times New Roman"/>
              </a:rPr>
              <a:t>მწერლისთვის გადახდილი თანხა;</a:t>
            </a:r>
          </a:p>
          <a:p>
            <a:pPr marL="938985" lvl="1" indent="-464652">
              <a:buFont typeface="Arial" panose="020B0604020202020204" pitchFamily="34" charset="0"/>
              <a:buChar char="•"/>
              <a:defRPr/>
            </a:pPr>
            <a:r>
              <a:rPr lang="ka-GE" sz="2600" dirty="0">
                <a:solidFill>
                  <a:schemeClr val="accent1">
                    <a:lumMod val="75000"/>
                  </a:schemeClr>
                </a:solidFill>
                <a:ea typeface="Calibri"/>
                <a:cs typeface="Times New Roman"/>
              </a:rPr>
              <a:t>ბეჭდვაში ჩართული პერსონალის ხელფასები; </a:t>
            </a:r>
          </a:p>
          <a:p>
            <a:pPr marL="938985" lvl="1" indent="-464652">
              <a:buFont typeface="Arial" panose="020B0604020202020204" pitchFamily="34" charset="0"/>
              <a:buChar char="•"/>
              <a:defRPr/>
            </a:pPr>
            <a:r>
              <a:rPr lang="ka-GE" sz="2600" dirty="0">
                <a:solidFill>
                  <a:schemeClr val="accent1">
                    <a:lumMod val="75000"/>
                  </a:schemeClr>
                </a:solidFill>
                <a:ea typeface="Calibri"/>
                <a:cs typeface="Times New Roman"/>
              </a:rPr>
              <a:t>კომუნალურ დანახარჯი, რომელიც, მაგალითად, საბეჭდი მანქანის მუშაობას მოხმარდა;</a:t>
            </a:r>
          </a:p>
          <a:p>
            <a:pPr>
              <a:defRPr/>
            </a:pPr>
            <a:endParaRPr lang="ka-GE" dirty="0">
              <a:solidFill>
                <a:schemeClr val="accent1">
                  <a:lumMod val="75000"/>
                </a:schemeClr>
              </a:solidFill>
              <a:ea typeface="Calibri"/>
              <a:cs typeface="Times New Roman"/>
            </a:endParaRPr>
          </a:p>
          <a:p>
            <a:pPr>
              <a:defRPr/>
            </a:pPr>
            <a:r>
              <a:rPr lang="ka-GE" b="1" dirty="0">
                <a:solidFill>
                  <a:schemeClr val="accent1">
                    <a:lumMod val="75000"/>
                  </a:schemeClr>
                </a:solidFill>
                <a:ea typeface="Calibri"/>
                <a:cs typeface="Times New Roman"/>
              </a:rPr>
              <a:t>თვითღირებულებაში არ შედის:</a:t>
            </a:r>
          </a:p>
          <a:p>
            <a:pPr marL="938985" lvl="1" indent="-464652">
              <a:buFont typeface="Arial" panose="020B0604020202020204" pitchFamily="34" charset="0"/>
              <a:buChar char="•"/>
              <a:defRPr/>
            </a:pPr>
            <a:r>
              <a:rPr lang="ka-GE" sz="2600" dirty="0">
                <a:solidFill>
                  <a:schemeClr val="accent1">
                    <a:lumMod val="75000"/>
                  </a:schemeClr>
                </a:solidFill>
                <a:ea typeface="Calibri"/>
                <a:cs typeface="Times New Roman"/>
              </a:rPr>
              <a:t>ადმინისტრაციული და მარკეტინგული ხარჯები</a:t>
            </a:r>
          </a:p>
          <a:p>
            <a:pPr marL="938985" lvl="1" indent="-464652">
              <a:buFont typeface="Arial" panose="020B0604020202020204" pitchFamily="34" charset="0"/>
              <a:buChar char="•"/>
              <a:defRPr/>
            </a:pPr>
            <a:r>
              <a:rPr lang="ka-GE" sz="2600" dirty="0">
                <a:solidFill>
                  <a:schemeClr val="accent1">
                    <a:lumMod val="75000"/>
                  </a:schemeClr>
                </a:solidFill>
                <a:ea typeface="Calibri"/>
                <a:cs typeface="Times New Roman"/>
              </a:rPr>
              <a:t>დირექტორის ან დამლაგებლის ხელფასი</a:t>
            </a:r>
          </a:p>
          <a:p>
            <a:pPr marL="938985" lvl="1" indent="-464652">
              <a:buFont typeface="Arial" panose="020B0604020202020204" pitchFamily="34" charset="0"/>
              <a:buChar char="•"/>
              <a:defRPr/>
            </a:pPr>
            <a:r>
              <a:rPr lang="ka-GE" sz="2600" dirty="0">
                <a:solidFill>
                  <a:schemeClr val="accent1">
                    <a:lumMod val="75000"/>
                  </a:schemeClr>
                </a:solidFill>
                <a:ea typeface="Calibri"/>
                <a:cs typeface="Times New Roman"/>
              </a:rPr>
              <a:t>უკვე გამზადებული პროდუქციის ტრანსპორტირების ან მისი რეკლამისთვის გაწეული ხარჯები</a:t>
            </a:r>
            <a:endParaRPr lang="en-GB" sz="2600" dirty="0">
              <a:solidFill>
                <a:schemeClr val="accent1">
                  <a:lumMod val="75000"/>
                </a:schemeClr>
              </a:solidFil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16</a:t>
            </a:fld>
            <a:endParaRPr lang="en-GB"/>
          </a:p>
        </p:txBody>
      </p:sp>
    </p:spTree>
    <p:extLst>
      <p:ext uri="{BB962C8B-B14F-4D97-AF65-F5344CB8AC3E}">
        <p14:creationId xmlns:p14="http://schemas.microsoft.com/office/powerpoint/2010/main" val="138281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ka-GE" dirty="0">
                <a:ea typeface="Calibri"/>
                <a:cs typeface="Times New Roman"/>
              </a:rPr>
              <a:t>ახსენით თვითღირებულება. აღნიშნეთ რა არის ის და რა შედის მასში. (თვითღირებულება ეს არის  ყველა ის ხარჯი, რაც პროდუქტის შესაქმნელად არის საჭირო. მასში შედის როგორც მასალის ხარჯი, ისე ამ მასალის ტრანსპორტირება/შენახვა, პერსონალის ხელფასები, რომელიც უშუალოდ პროდუქტის/მომსახურების შექმნაში მონაწილეობს). მოიყვანეთ მაგალითი.</a:t>
            </a:r>
            <a:endParaRPr lang="en-GB" dirty="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17</a:t>
            </a:fld>
            <a:endParaRPr lang="en-GB"/>
          </a:p>
        </p:txBody>
      </p:sp>
    </p:spTree>
    <p:extLst>
      <p:ext uri="{BB962C8B-B14F-4D97-AF65-F5344CB8AC3E}">
        <p14:creationId xmlns:p14="http://schemas.microsoft.com/office/powerpoint/2010/main" val="132186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18</a:t>
            </a:fld>
            <a:endParaRPr lang="en-GB"/>
          </a:p>
        </p:txBody>
      </p:sp>
    </p:spTree>
    <p:extLst>
      <p:ext uri="{BB962C8B-B14F-4D97-AF65-F5344CB8AC3E}">
        <p14:creationId xmlns:p14="http://schemas.microsoft.com/office/powerpoint/2010/main" val="286864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b="1" dirty="0">
                <a:solidFill>
                  <a:schemeClr val="accent1">
                    <a:lumMod val="75000"/>
                  </a:schemeClr>
                </a:solidFill>
              </a:rPr>
              <a:t>მაგალითი</a:t>
            </a:r>
            <a:r>
              <a:rPr lang="ka-GE" dirty="0">
                <a:solidFill>
                  <a:schemeClr val="accent1">
                    <a:lumMod val="75000"/>
                  </a:schemeClr>
                </a:solidFill>
              </a:rPr>
              <a:t>: </a:t>
            </a:r>
          </a:p>
          <a:p>
            <a:r>
              <a:rPr lang="ka-GE" dirty="0">
                <a:solidFill>
                  <a:schemeClr val="accent1">
                    <a:lumMod val="75000"/>
                  </a:schemeClr>
                </a:solidFill>
              </a:rPr>
              <a:t>თქვენ გაქვთ კომპანია, რომელიც დააფუძნეთ 20 000 ლარის კაპიტალით. მიმდინარე წლამდე ბიზნესმა დააგროვა 15 200 ლარის მოგება დივიდენდების შემდეგ.</a:t>
            </a:r>
          </a:p>
          <a:p>
            <a:r>
              <a:rPr lang="ka-GE" dirty="0">
                <a:solidFill>
                  <a:schemeClr val="accent1">
                    <a:lumMod val="75000"/>
                  </a:schemeClr>
                </a:solidFill>
              </a:rPr>
              <a:t>ბიზნესს ასევე აქვს დებიტორული დავალიანება 1200 ლარი; მარაგები 2500 ლარი; </a:t>
            </a:r>
          </a:p>
          <a:p>
            <a:r>
              <a:rPr lang="ka-GE" dirty="0">
                <a:solidFill>
                  <a:schemeClr val="accent1">
                    <a:lumMod val="75000"/>
                  </a:schemeClr>
                </a:solidFill>
              </a:rPr>
              <a:t>ასევე გაქვთ 5000 ლარიანი სატრანსპორტო საშუალება; 7000 ლარის ღირებულების ავეჯი; 19000 ლარის დანადგარები.</a:t>
            </a:r>
          </a:p>
          <a:p>
            <a:r>
              <a:rPr lang="ka-GE" dirty="0">
                <a:solidFill>
                  <a:schemeClr val="accent1">
                    <a:lumMod val="75000"/>
                  </a:schemeClr>
                </a:solidFill>
              </a:rPr>
              <a:t>ბიზნესს აქვს 1900 ლარის კრედიტორული დავალიანება; 2600 ლარის გადასახდელი ხელფასები და 15 000 ლარის 10 წლიანი სესხი</a:t>
            </a:r>
          </a:p>
          <a:p>
            <a:r>
              <a:rPr lang="ka-GE" b="1" i="1" dirty="0">
                <a:solidFill>
                  <a:schemeClr val="accent1">
                    <a:lumMod val="75000"/>
                  </a:schemeClr>
                </a:solidFill>
              </a:rPr>
              <a:t>ააგეთ საბალანსო უწყისი</a:t>
            </a:r>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19</a:t>
            </a:fld>
            <a:endParaRPr lang="en-GB"/>
          </a:p>
        </p:txBody>
      </p:sp>
    </p:spTree>
    <p:extLst>
      <p:ext uri="{BB962C8B-B14F-4D97-AF65-F5344CB8AC3E}">
        <p14:creationId xmlns:p14="http://schemas.microsoft.com/office/powerpoint/2010/main" val="167068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თავიდან ვამახვილებთ</a:t>
            </a:r>
            <a:r>
              <a:rPr lang="ka-GE" baseline="0" dirty="0"/>
              <a:t> ყურადღებას, რომ ამას ითვლის ბანკი და არ ვუთვლით ბანკს ჩვენ (მსესხებლები), თუმცა შეგვიძლია ჩვენი თავი შევამოწმოთ ამ კოეფიციენტებით</a:t>
            </a:r>
            <a:endParaRPr lang="ka-GE" dirty="0"/>
          </a:p>
          <a:p>
            <a:endParaRPr lang="ka-GE" dirty="0"/>
          </a:p>
          <a:p>
            <a:r>
              <a:rPr lang="ka-GE" dirty="0"/>
              <a:t>ვხსნით განმარტებებს</a:t>
            </a: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20</a:t>
            </a:fld>
            <a:endParaRPr lang="en-GB"/>
          </a:p>
        </p:txBody>
      </p:sp>
    </p:spTree>
    <p:extLst>
      <p:ext uri="{BB962C8B-B14F-4D97-AF65-F5344CB8AC3E}">
        <p14:creationId xmlns:p14="http://schemas.microsoft.com/office/powerpoint/2010/main" val="2408931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ka-GE" sz="1400" dirty="0">
                <a:solidFill>
                  <a:schemeClr val="accent1">
                    <a:lumMod val="50000"/>
                  </a:schemeClr>
                </a:solidFill>
              </a:rPr>
              <a:t>ბიზნესის გადახდისუნარიანობის განსაზღვრა</a:t>
            </a:r>
          </a:p>
          <a:p>
            <a:pPr lvl="2"/>
            <a:r>
              <a:rPr lang="ka-GE" sz="1400" dirty="0">
                <a:solidFill>
                  <a:schemeClr val="accent1">
                    <a:lumMod val="50000"/>
                  </a:schemeClr>
                </a:solidFill>
              </a:rPr>
              <a:t>აქვს თუ არა ბიზნესს საკმარისი წმინდა შემოსავლები საკრედიტო ვალების დასაფარად </a:t>
            </a: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21</a:t>
            </a:fld>
            <a:endParaRPr lang="en-GB"/>
          </a:p>
        </p:txBody>
      </p:sp>
    </p:spTree>
    <p:extLst>
      <p:ext uri="{BB962C8B-B14F-4D97-AF65-F5344CB8AC3E}">
        <p14:creationId xmlns:p14="http://schemas.microsoft.com/office/powerpoint/2010/main" val="303642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ea typeface="Calibri"/>
                <a:cs typeface="Times New Roman"/>
              </a:rPr>
              <a:t>თქვენს ბიზნესს სჭირდება მოკლევადიანი სესხი საბრუნავი საშუალებების დასაფინანსებლად და გსურთ აიღოთ სესხი 12 თვით. თუმცა, სესხის მომსახურების კოეფიციენტის გამოთვლისას, მიიღეთ 0,95; ეს იმას ნიშნავს, რომ ამ სესხის დაფარვას, 12 თვიანი ვადის პირობებში  თქვენი ბიზნესი ვერ შეძლებს. თქვენ რა თქმა უნდა შეგიძლიათ დათვალოთ ეს კოეფიციენტი  სესხის უფრო გრძელ ვადაზე, მაგრამ არაუმეტეს საბრუნავი საშუალებებისთვის განკუთვნილი მაქსიმალური ვადისა (36 თვე). </a:t>
            </a:r>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22</a:t>
            </a:fld>
            <a:endParaRPr lang="en-GB"/>
          </a:p>
        </p:txBody>
      </p:sp>
    </p:spTree>
    <p:extLst>
      <p:ext uri="{BB962C8B-B14F-4D97-AF65-F5344CB8AC3E}">
        <p14:creationId xmlns:p14="http://schemas.microsoft.com/office/powerpoint/2010/main" val="145822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ka-GE" dirty="0">
                <a:ea typeface="Calibri"/>
                <a:cs typeface="Times New Roman"/>
              </a:rPr>
              <a:t> ეს ინფორმაცია თვითონ მსესხებელსაც ეხმარება განსაზღვროს </a:t>
            </a:r>
            <a:r>
              <a:rPr lang="ka-GE" b="1" dirty="0">
                <a:ea typeface="Calibri"/>
                <a:cs typeface="Times New Roman"/>
              </a:rPr>
              <a:t>გადახდისუნარიანობა</a:t>
            </a:r>
          </a:p>
          <a:p>
            <a:pPr defTabSz="929305">
              <a:defRPr/>
            </a:pPr>
            <a:endParaRPr lang="ka-GE" dirty="0">
              <a:ea typeface="Calibri"/>
              <a:cs typeface="Times New Roman"/>
            </a:endParaRPr>
          </a:p>
          <a:p>
            <a:pPr defTabSz="929305">
              <a:defRPr/>
            </a:pPr>
            <a:r>
              <a:rPr lang="ka-GE" dirty="0">
                <a:ea typeface="Calibri"/>
                <a:cs typeface="Times New Roman"/>
              </a:rPr>
              <a:t>პირველ რიგში ახსენით, რომ როგორც უკვე წინა სლაიდებში იყო მოცემული, ფინანსური ინსტიტუტს გააჩნია მესამე პირისთვის ინფორმაციის გადაცემასთან დაკავშირებული პასუხისმგებლობა. განუმარტეთ კიდევ ერთხელ, თუ რას ნიშნავს ეს და აგრძნობინეთ აუდიტორიას, რომ ის დოკუმენტები, რაც საჭიროა ფინანსურ ინსტიტუტთან წარსადგენად, იქნება კონფიდენციალობის კუთხით დაცული.</a:t>
            </a:r>
            <a:endParaRPr lang="en-GB" dirty="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3</a:t>
            </a:fld>
            <a:endParaRPr lang="en-GB"/>
          </a:p>
        </p:txBody>
      </p:sp>
    </p:spTree>
    <p:extLst>
      <p:ext uri="{BB962C8B-B14F-4D97-AF65-F5344CB8AC3E}">
        <p14:creationId xmlns:p14="http://schemas.microsoft.com/office/powerpoint/2010/main" val="89628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9305">
              <a:defRPr/>
            </a:pPr>
            <a:r>
              <a:rPr lang="ka-GE" sz="1400" dirty="0">
                <a:solidFill>
                  <a:schemeClr val="accent1">
                    <a:lumMod val="50000"/>
                  </a:schemeClr>
                </a:solidFill>
              </a:rPr>
              <a:t>საკმარისია თუ არა ბიზნესის აქტივი, რომლის ფულად გარდაქმნა მარტივია, იმისათვის, რომ იგი დაიხარჯოს მოკლევადიანი ვალდებულებების დასაფარად</a:t>
            </a: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23</a:t>
            </a:fld>
            <a:endParaRPr lang="en-GB"/>
          </a:p>
        </p:txBody>
      </p:sp>
    </p:spTree>
    <p:extLst>
      <p:ext uri="{BB962C8B-B14F-4D97-AF65-F5344CB8AC3E}">
        <p14:creationId xmlns:p14="http://schemas.microsoft.com/office/powerpoint/2010/main" val="1558678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თქვენ აქტივის სახით ფლობთ: ნაღდი ფული - 25 000 ლარი, დებიტორული მოთხოვნა - 54 000 ლარი, საქონლის მარაგი - 30 000 ლარი. სულ მიმდინარე აქტივები = 109 000 ლარი. ამასთან, თქვენ გაქვთ ვალდებულებები: ვალდებულება მომწოდებლებთან - 28 000 ლარი, საბანკო ოვერდრაფტი - 40 000 ლარი. სულ მიმდინარე ვალდებულება = 68 000 ლარი.</a:t>
            </a:r>
            <a:endParaRPr lang="en-US" dirty="0"/>
          </a:p>
          <a:p>
            <a:r>
              <a:rPr lang="ka-GE" dirty="0"/>
              <a:t>ამ მაგალითში, მიმდინარე ლიკვიდობის კოეფიციენტი = 109 000 / 68 000 = 1.6, რაც მისაღები მაჩვენებელია: საჭიროების შემთხვევაში ბიზნესს აქვს შესაძლებლობა აიღოს დამატებითი ვალდებულება.</a:t>
            </a:r>
            <a:endParaRPr lang="en-US"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24</a:t>
            </a:fld>
            <a:endParaRPr lang="en-GB"/>
          </a:p>
        </p:txBody>
      </p:sp>
    </p:spTree>
    <p:extLst>
      <p:ext uri="{BB962C8B-B14F-4D97-AF65-F5344CB8AC3E}">
        <p14:creationId xmlns:p14="http://schemas.microsoft.com/office/powerpoint/2010/main" val="1950364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9305">
              <a:defRPr/>
            </a:pPr>
            <a:r>
              <a:rPr lang="ka-GE" sz="1400" dirty="0">
                <a:solidFill>
                  <a:schemeClr val="accent1">
                    <a:lumMod val="50000"/>
                  </a:schemeClr>
                </a:solidFill>
              </a:rPr>
              <a:t>რა მოცულობის ვალდებულების დამატების საშუალება აქვს ბიზნესს ისე, რომ საჭიროების შემთხვევაში ფინანსურ პრობლემებს საკუთარი კაპიტალით გაუმკლავდეს.</a:t>
            </a: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25</a:t>
            </a:fld>
            <a:endParaRPr lang="en-GB"/>
          </a:p>
        </p:txBody>
      </p:sp>
    </p:spTree>
    <p:extLst>
      <p:ext uri="{BB962C8B-B14F-4D97-AF65-F5344CB8AC3E}">
        <p14:creationId xmlns:p14="http://schemas.microsoft.com/office/powerpoint/2010/main" val="108472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თქვენ ფლობთ აქტივებს 24 000 ლარის ოდენობით, გაქვთ ვალდებულება - 14 000 ლარი და თქვენი კაპიტალია  - 10 000 ლარი. 10 000 / 24 000 = 0,42, ანუ ფინანსური დამოუკიდებლობის კოეფიციენტი ამ შემთხვევაში იქნება - 42%. </a:t>
            </a:r>
            <a:endParaRPr lang="en-US"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26</a:t>
            </a:fld>
            <a:endParaRPr lang="en-GB"/>
          </a:p>
        </p:txBody>
      </p:sp>
    </p:spTree>
    <p:extLst>
      <p:ext uri="{BB962C8B-B14F-4D97-AF65-F5344CB8AC3E}">
        <p14:creationId xmlns:p14="http://schemas.microsoft.com/office/powerpoint/2010/main" val="259456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ka-GE" dirty="0"/>
              <a:t> </a:t>
            </a:r>
          </a:p>
          <a:p>
            <a:pPr defTabSz="929305">
              <a:defRPr/>
            </a:pPr>
            <a:r>
              <a:rPr lang="ka-GE" dirty="0"/>
              <a:t>ფინანსური ორგანიზაცია ბიზნესის დაფინანსების თაობაზე გადაწყვეტილების მიღების მიზნით ფინანსური უწყისების შესწავლისას, სხვა ფაქტორებთან ერთად</a:t>
            </a:r>
            <a:r>
              <a:rPr lang="en-GB" dirty="0"/>
              <a:t>, </a:t>
            </a:r>
            <a:r>
              <a:rPr lang="ka-GE" dirty="0"/>
              <a:t>ითვლის და ითვალისწინებს ფინანსურ კოეფიციენტებსაც. ამ კოეფიციენტებს ფინანსური ორგანიზაცია გამოითვლის მეწარმის მიერ მიწოდებულ ფინანსურ ინფორმაციაზე დაყრდნობით; თუმცა მეწარმეს თავადაც შეუძლია გამოთვალოს და გამოიყენოს ეს კოეფიციენტები საკუთარი ბიზნესის გადახდისუნარიანობის შეფასების მიზნით. </a:t>
            </a:r>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4</a:t>
            </a:fld>
            <a:endParaRPr lang="en-GB"/>
          </a:p>
        </p:txBody>
      </p:sp>
    </p:spTree>
    <p:extLst>
      <p:ext uri="{BB962C8B-B14F-4D97-AF65-F5344CB8AC3E}">
        <p14:creationId xmlns:p14="http://schemas.microsoft.com/office/powerpoint/2010/main" val="21993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solidFill>
                  <a:srgbClr val="FF0000"/>
                </a:solidFill>
              </a:rPr>
              <a:t>კითხეთ</a:t>
            </a:r>
            <a:r>
              <a:rPr lang="ka-GE" baseline="0" dirty="0">
                <a:solidFill>
                  <a:srgbClr val="FF0000"/>
                </a:solidFill>
              </a:rPr>
              <a:t> აუდიტორიას  რა იციან საკრედიტო-საინფორმაციო ბიუროს შესახებ; შემდეგ თავად ახსენით</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6</a:t>
            </a:fld>
            <a:endParaRPr lang="en-GB"/>
          </a:p>
        </p:txBody>
      </p:sp>
    </p:spTree>
    <p:extLst>
      <p:ext uri="{BB962C8B-B14F-4D97-AF65-F5344CB8AC3E}">
        <p14:creationId xmlns:p14="http://schemas.microsoft.com/office/powerpoint/2010/main" val="390992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solidFill>
                  <a:srgbClr val="FF0000"/>
                </a:solidFill>
              </a:rPr>
              <a:t>კითხეთ</a:t>
            </a:r>
            <a:r>
              <a:rPr lang="ka-GE" baseline="0" dirty="0">
                <a:solidFill>
                  <a:srgbClr val="FF0000"/>
                </a:solidFill>
              </a:rPr>
              <a:t> აუდიტორიას  რა იციან საკრედიტო-საინფორმაციო ბიუროს შესახებ; შემდეგ თავად ახსენით</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7</a:t>
            </a:fld>
            <a:endParaRPr lang="en-GB"/>
          </a:p>
        </p:txBody>
      </p:sp>
    </p:spTree>
    <p:extLst>
      <p:ext uri="{BB962C8B-B14F-4D97-AF65-F5344CB8AC3E}">
        <p14:creationId xmlns:p14="http://schemas.microsoft.com/office/powerpoint/2010/main" val="380604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solidFill>
                  <a:srgbClr val="FF0000"/>
                </a:solidFill>
              </a:rPr>
              <a:t>კითხეთ</a:t>
            </a:r>
            <a:r>
              <a:rPr lang="ka-GE" baseline="0" dirty="0">
                <a:solidFill>
                  <a:srgbClr val="FF0000"/>
                </a:solidFill>
              </a:rPr>
              <a:t> აუდიტორიას  რა იციან საკრედიტო-საინფორმაციო ბიუროს შესახებ; შემდეგ თავად ახსენით</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8</a:t>
            </a:fld>
            <a:endParaRPr lang="en-GB"/>
          </a:p>
        </p:txBody>
      </p:sp>
    </p:spTree>
    <p:extLst>
      <p:ext uri="{BB962C8B-B14F-4D97-AF65-F5344CB8AC3E}">
        <p14:creationId xmlns:p14="http://schemas.microsoft.com/office/powerpoint/2010/main" val="380604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ყველა დოკუმენტი რისთვის უნდა და სად მოიპოვოს</a:t>
            </a:r>
          </a:p>
          <a:p>
            <a:endParaRPr lang="ka-GE" dirty="0"/>
          </a:p>
          <a:p>
            <a:endParaRPr lang="ka-GE" dirty="0"/>
          </a:p>
          <a:p>
            <a:pPr defTabSz="929305">
              <a:defRPr/>
            </a:pPr>
            <a:r>
              <a:rPr lang="ka-GE" dirty="0"/>
              <a:t>შემოსავლის და ხარჯების დამადასტურებელი დოკუმენტაცია - ცალკკე სლაიდად იქნება ჩაშლილი.</a:t>
            </a:r>
            <a:r>
              <a:rPr lang="ka-GE" baseline="0" dirty="0"/>
              <a:t> </a:t>
            </a:r>
          </a:p>
          <a:p>
            <a:pPr defTabSz="929305">
              <a:defRPr/>
            </a:pPr>
            <a:endParaRPr lang="ka-GE" baseline="0" dirty="0"/>
          </a:p>
          <a:p>
            <a:pPr defTabSz="929305">
              <a:defRPr/>
            </a:pPr>
            <a:endParaRPr lang="ka-GE" dirty="0"/>
          </a:p>
          <a:p>
            <a:r>
              <a:rPr lang="ka-GE" dirty="0"/>
              <a:t>ფინანსური უწყისები</a:t>
            </a:r>
            <a:r>
              <a:rPr lang="ka-GE" baseline="0" dirty="0"/>
              <a:t> შემდეგ სლაიდზე იქნება. აქ უბრალოდ ახსენებ. </a:t>
            </a:r>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9</a:t>
            </a:fld>
            <a:endParaRPr lang="en-GB"/>
          </a:p>
        </p:txBody>
      </p:sp>
    </p:spTree>
    <p:extLst>
      <p:ext uri="{BB962C8B-B14F-4D97-AF65-F5344CB8AC3E}">
        <p14:creationId xmlns:p14="http://schemas.microsoft.com/office/powerpoint/2010/main" val="60051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10</a:t>
            </a:fld>
            <a:endParaRPr lang="en-GB"/>
          </a:p>
        </p:txBody>
      </p:sp>
    </p:spTree>
    <p:extLst>
      <p:ext uri="{BB962C8B-B14F-4D97-AF65-F5344CB8AC3E}">
        <p14:creationId xmlns:p14="http://schemas.microsoft.com/office/powerpoint/2010/main" val="87076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ka-GE" dirty="0">
                <a:ea typeface="Calibri"/>
                <a:cs typeface="Times New Roman"/>
              </a:rPr>
              <a:t>გასათვალისწინებელია, რომ ეს დოკუმენტი, უპირველეს ყოვლისა, მნიშვნელოვანია თავად ბიზნესის მფლობელისთვის, რათა მან წინასწარ განსაზღვროს და შეაფასოს მოსალოდნელი მოგების მოცულობა და გეგმის განხორციელების პერიოდში შეადაროს რამდენად მიჰყვება დაგეგმილ მაჩვენებლებს.</a:t>
            </a:r>
            <a:endParaRPr lang="en-GB" dirty="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11</a:t>
            </a:fld>
            <a:endParaRPr lang="en-GB"/>
          </a:p>
        </p:txBody>
      </p:sp>
    </p:spTree>
    <p:extLst>
      <p:ext uri="{BB962C8B-B14F-4D97-AF65-F5344CB8AC3E}">
        <p14:creationId xmlns:p14="http://schemas.microsoft.com/office/powerpoint/2010/main" val="359119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p:txBody>
          <a:bodyPr/>
          <a:lstStyle>
            <a:lvl1pPr>
              <a:defRPr/>
            </a:lvl1pPr>
          </a:lstStyle>
          <a:p>
            <a:fld id="{0E5561E6-3BBC-4326-AAF0-E52D0F113EA1}" type="slidenum">
              <a:rPr lang="ru-RU" smtClean="0"/>
              <a:pPr/>
              <a:t>‹#›</a:t>
            </a:fld>
            <a:endParaRPr lang="ru-RU"/>
          </a:p>
        </p:txBody>
      </p:sp>
      <p:sp>
        <p:nvSpPr>
          <p:cNvPr id="7" name="Rectangle 5"/>
          <p:cNvSpPr>
            <a:spLocks noGrp="1" noChangeArrowheads="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1443784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74" y="182563"/>
            <a:ext cx="1960685"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7523" y="182563"/>
            <a:ext cx="5745774"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9B687886-F177-4D56-9C0D-F7F3C024BE97}"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4568496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58160E6-96EB-46CC-AD6B-36ACA2394AF1}"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4850-E06C-4E13-AD32-0504376AB476}" type="slidenum">
              <a:rPr lang="en-US" smtClean="0"/>
              <a:t>‹#›</a:t>
            </a:fld>
            <a:endParaRPr lang="en-US"/>
          </a:p>
        </p:txBody>
      </p:sp>
    </p:spTree>
    <p:extLst>
      <p:ext uri="{BB962C8B-B14F-4D97-AF65-F5344CB8AC3E}">
        <p14:creationId xmlns:p14="http://schemas.microsoft.com/office/powerpoint/2010/main" val="280237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F7C5E4E-105C-43B1-AA39-D5BD486AD83C}"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270262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0454"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D4D2E529-80AD-407E-A228-4F850BA0EC15}"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5196746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2A08685F-8F26-4794-A035-0C4EFF890CAF}" type="slidenum">
              <a:rPr lang="ru-RU" smtClean="0"/>
              <a:pPr/>
              <a:t>‹#›</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24465996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CF6A56F5-C85A-4457-A767-3D86D1010B7A}" type="slidenum">
              <a:rPr lang="ru-RU" smtClean="0"/>
              <a:pPr/>
              <a:t>‹#›</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3709223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5595D13-3873-4061-8DA6-9E31AEA5A3E7}" type="slidenum">
              <a:rPr lang="ru-RU" smtClean="0"/>
              <a:pPr/>
              <a:t>‹#›</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3547650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D62369B-BE51-404E-BDF9-AF41A59F1089}"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5035874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E5BC094-5793-4790-8446-136615ED0764}"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894597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F071894-699F-4799-B07F-42886332C220}"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2381590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30" name="Rectangle 6"/>
          <p:cNvSpPr>
            <a:spLocks noGrp="1" noChangeArrowheads="1"/>
          </p:cNvSpPr>
          <p:nvPr>
            <p:ph type="sldNum" sz="quarter" idx="4"/>
          </p:nvPr>
        </p:nvSpPr>
        <p:spPr bwMode="gray">
          <a:xfrm>
            <a:off x="7895493"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D801B3F9-4E94-470E-9E84-834D22A40C40}" type="slidenum">
              <a:rPr lang="ru-RU" smtClean="0"/>
              <a:pPr/>
              <a:t>‹#›</a:t>
            </a:fld>
            <a:endParaRPr lang="ru-RU"/>
          </a:p>
        </p:txBody>
      </p:sp>
      <p:sp>
        <p:nvSpPr>
          <p:cNvPr id="2"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Rectangle 5"/>
          <p:cNvSpPr>
            <a:spLocks noGrp="1" noChangeArrowheads="1"/>
          </p:cNvSpPr>
          <p:nvPr>
            <p:ph type="ftr" sz="quarter" idx="3"/>
          </p:nvPr>
        </p:nvSpPr>
        <p:spPr bwMode="gray">
          <a:xfrm>
            <a:off x="1780443" y="6453188"/>
            <a:ext cx="5647592" cy="190500"/>
          </a:xfrm>
          <a:prstGeom prst="rect">
            <a:avLst/>
          </a:prstGeom>
          <a:ln>
            <a:miter lim="800000"/>
            <a:headEnd/>
            <a:tailEnd/>
          </a:ln>
        </p:spPr>
        <p:txBody>
          <a:bodyPr vert="horz" wrap="square" lIns="0" tIns="0" rIns="0" bIns="0" numCol="1" anchor="t" anchorCtr="0" compatLnSpc="1">
            <a:prstTxWarp prst="textNoShape">
              <a:avLst/>
            </a:prstTxWarp>
          </a:bodyPr>
          <a:lstStyle>
            <a:lvl1pPr algn="ctr">
              <a:defRPr sz="1000"/>
            </a:lvl1pPr>
          </a:lstStyle>
          <a:p>
            <a:endParaRPr lang="ru-RU"/>
          </a:p>
        </p:txBody>
      </p:sp>
    </p:spTree>
    <p:extLst>
      <p:ext uri="{BB962C8B-B14F-4D97-AF65-F5344CB8AC3E}">
        <p14:creationId xmlns:p14="http://schemas.microsoft.com/office/powerpoint/2010/main" val="19404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rs.g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www.eservices.rs.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nbg.gov.ge/index.php?m=706&amp;lng=geo"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nbg.gov.ge/index.php?m=706" TargetMode="Externa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live.mycreditinfo.ge/#/Home/PricingPlans" TargetMode="External"/><Relationship Id="rId4" Type="http://schemas.openxmlformats.org/officeDocument/2006/relationships/hyperlink" Target="https://mycreditinfo.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20041" y="2598310"/>
            <a:ext cx="7561384" cy="166137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ka-GE" sz="2800" b="1" dirty="0">
                <a:solidFill>
                  <a:schemeClr val="accent1">
                    <a:lumMod val="75000"/>
                  </a:schemeClr>
                </a:solidFill>
              </a:rPr>
              <a:t>ფინანსურ ორგანიზაციებთან ურთიერთობა </a:t>
            </a:r>
            <a:endParaRPr lang="en-US" sz="2800" b="1" dirty="0">
              <a:solidFill>
                <a:schemeClr val="accent1">
                  <a:lumMod val="75000"/>
                </a:schemeClr>
              </a:solidFill>
            </a:endParaRPr>
          </a:p>
          <a:p>
            <a:pPr algn="ctr"/>
            <a:r>
              <a:rPr lang="ka-GE" sz="2800" b="1" dirty="0">
                <a:solidFill>
                  <a:schemeClr val="accent1">
                    <a:lumMod val="75000"/>
                  </a:schemeClr>
                </a:solidFill>
              </a:rPr>
              <a:t>და </a:t>
            </a:r>
            <a:endParaRPr lang="en-US" sz="2800" b="1" dirty="0">
              <a:solidFill>
                <a:schemeClr val="accent1">
                  <a:lumMod val="75000"/>
                </a:schemeClr>
              </a:solidFill>
            </a:endParaRPr>
          </a:p>
          <a:p>
            <a:pPr algn="ctr"/>
            <a:r>
              <a:rPr lang="ka-GE" sz="2800" b="1" dirty="0">
                <a:solidFill>
                  <a:schemeClr val="accent1">
                    <a:lumMod val="75000"/>
                  </a:schemeClr>
                </a:solidFill>
              </a:rPr>
              <a:t>ფინანსური გადაწყვეტილებების მიღება</a:t>
            </a:r>
            <a:endParaRPr lang="en-US" sz="2800" b="1" dirty="0">
              <a:solidFill>
                <a:schemeClr val="accent1">
                  <a:lumMod val="75000"/>
                </a:schemeClr>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TextBox 10"/>
          <p:cNvSpPr txBox="1"/>
          <p:nvPr/>
        </p:nvSpPr>
        <p:spPr>
          <a:xfrm>
            <a:off x="2441478" y="6035040"/>
            <a:ext cx="3330638" cy="307777"/>
          </a:xfrm>
          <a:prstGeom prst="rect">
            <a:avLst/>
          </a:prstGeom>
          <a:noFill/>
        </p:spPr>
        <p:txBody>
          <a:bodyPr wrap="square" rtlCol="0">
            <a:spAutoFit/>
          </a:bodyPr>
          <a:lstStyle/>
          <a:p>
            <a:pPr algn="ctr"/>
            <a:r>
              <a:rPr lang="en-US" sz="1400" dirty="0">
                <a:solidFill>
                  <a:schemeClr val="accent5">
                    <a:lumMod val="50000"/>
                  </a:schemeClr>
                </a:solidFill>
              </a:rPr>
              <a:t>2020</a:t>
            </a:r>
          </a:p>
        </p:txBody>
      </p:sp>
      <p:pic>
        <p:nvPicPr>
          <p:cNvPr id="12" name="Picture 2" descr="Image result for nbg national bank of georgia">
            <a:extLst>
              <a:ext uri="{FF2B5EF4-FFF2-40B4-BE49-F238E27FC236}">
                <a16:creationId xmlns:a16="http://schemas.microsoft.com/office/drawing/2014/main" id="{1332B623-BAB3-469F-AD20-5A85A80603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212" r="1935"/>
          <a:stretch/>
        </p:blipFill>
        <p:spPr bwMode="auto">
          <a:xfrm>
            <a:off x="2497749" y="4921528"/>
            <a:ext cx="3205968" cy="1113512"/>
          </a:xfrm>
          <a:prstGeom prst="rect">
            <a:avLst/>
          </a:prstGeom>
          <a:ln w="38100" cap="sq">
            <a:noFill/>
            <a:prstDash val="solid"/>
            <a:miter lim="800000"/>
          </a:ln>
          <a:effectLst/>
        </p:spPr>
      </p:pic>
      <p:sp>
        <p:nvSpPr>
          <p:cNvPr id="10" name="TextBox 9">
            <a:extLst>
              <a:ext uri="{FF2B5EF4-FFF2-40B4-BE49-F238E27FC236}">
                <a16:creationId xmlns:a16="http://schemas.microsoft.com/office/drawing/2014/main" id="{938AA6AE-B026-4C7D-A919-272C6B49FF69}"/>
              </a:ext>
            </a:extLst>
          </p:cNvPr>
          <p:cNvSpPr txBox="1"/>
          <p:nvPr/>
        </p:nvSpPr>
        <p:spPr>
          <a:xfrm>
            <a:off x="2322872" y="2367477"/>
            <a:ext cx="3852844" cy="400110"/>
          </a:xfrm>
          <a:prstGeom prst="rect">
            <a:avLst/>
          </a:prstGeom>
          <a:noFill/>
        </p:spPr>
        <p:txBody>
          <a:bodyPr wrap="square" rtlCol="0">
            <a:spAutoFit/>
          </a:bodyPr>
          <a:lstStyle/>
          <a:p>
            <a:pPr algn="ctr"/>
            <a:r>
              <a:rPr lang="ka-GE" sz="2000" b="1" dirty="0">
                <a:solidFill>
                  <a:schemeClr val="accent5">
                    <a:lumMod val="50000"/>
                  </a:schemeClr>
                </a:solidFill>
                <a:latin typeface="+mj-lt"/>
              </a:rPr>
              <a:t>მიკრო და მცირე ბიზნესის</a:t>
            </a:r>
            <a:endParaRPr lang="en-US" sz="2000" b="1" dirty="0">
              <a:solidFill>
                <a:schemeClr val="accent5">
                  <a:lumMod val="50000"/>
                </a:schemeClr>
              </a:solidFill>
              <a:latin typeface="+mj-lt"/>
            </a:endParaRPr>
          </a:p>
        </p:txBody>
      </p:sp>
    </p:spTree>
    <p:extLst>
      <p:ext uri="{BB962C8B-B14F-4D97-AF65-F5344CB8AC3E}">
        <p14:creationId xmlns:p14="http://schemas.microsoft.com/office/powerpoint/2010/main" val="11198067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37" y="345483"/>
            <a:ext cx="5423523" cy="555564"/>
          </a:xfrm>
        </p:spPr>
        <p:txBody>
          <a:bodyPr>
            <a:noAutofit/>
          </a:bodyPr>
          <a:lstStyle/>
          <a:p>
            <a:r>
              <a:rPr lang="ka-GE" sz="2800" dirty="0">
                <a:solidFill>
                  <a:schemeClr val="accent1">
                    <a:lumMod val="75000"/>
                  </a:schemeClr>
                </a:solidFill>
              </a:rPr>
              <a:t>ფინანსური ორგანიზაციების მიერ მოთხოვნილი ინფორმაცია</a:t>
            </a:r>
            <a:endParaRPr lang="en-US" sz="2800" b="1" dirty="0">
              <a:solidFill>
                <a:schemeClr val="accent1">
                  <a:lumMod val="75000"/>
                </a:schemeClr>
              </a:solidFill>
            </a:endParaRPr>
          </a:p>
        </p:txBody>
      </p:sp>
      <p:sp>
        <p:nvSpPr>
          <p:cNvPr id="3" name="Content Placeholder 2"/>
          <p:cNvSpPr>
            <a:spLocks noGrp="1"/>
          </p:cNvSpPr>
          <p:nvPr>
            <p:ph idx="1"/>
          </p:nvPr>
        </p:nvSpPr>
        <p:spPr>
          <a:xfrm>
            <a:off x="2945625" y="1705708"/>
            <a:ext cx="4699207" cy="4664685"/>
          </a:xfrm>
        </p:spPr>
        <p:txBody>
          <a:bodyPr>
            <a:normAutofit/>
          </a:bodyPr>
          <a:lstStyle/>
          <a:p>
            <a:pPr marL="0" indent="0">
              <a:buNone/>
            </a:pPr>
            <a:r>
              <a:rPr lang="ka-GE" sz="2200" dirty="0">
                <a:solidFill>
                  <a:schemeClr val="accent1">
                    <a:lumMod val="75000"/>
                  </a:schemeClr>
                </a:solidFill>
              </a:rPr>
              <a:t>ინფორმაცია კონფიდენციალურია</a:t>
            </a:r>
          </a:p>
          <a:p>
            <a:endParaRPr lang="ka-GE" sz="2200" dirty="0">
              <a:solidFill>
                <a:schemeClr val="accent1">
                  <a:lumMod val="75000"/>
                </a:schemeClr>
              </a:solidFill>
            </a:endParaRPr>
          </a:p>
          <a:p>
            <a:pPr lvl="1">
              <a:buFont typeface="Arial" panose="020B0604020202020204" pitchFamily="34" charset="0"/>
              <a:buChar char="•"/>
            </a:pPr>
            <a:r>
              <a:rPr lang="ka-GE" sz="2200" dirty="0">
                <a:solidFill>
                  <a:schemeClr val="accent1">
                    <a:lumMod val="75000"/>
                  </a:schemeClr>
                </a:solidFill>
              </a:rPr>
              <a:t>ბიზნეს იდეა</a:t>
            </a:r>
          </a:p>
          <a:p>
            <a:pPr lvl="1">
              <a:buFont typeface="Arial" panose="020B0604020202020204" pitchFamily="34" charset="0"/>
              <a:buChar char="•"/>
            </a:pPr>
            <a:endParaRPr lang="ka-GE" sz="2200" dirty="0">
              <a:solidFill>
                <a:schemeClr val="accent1">
                  <a:lumMod val="75000"/>
                </a:schemeClr>
              </a:solidFill>
            </a:endParaRPr>
          </a:p>
          <a:p>
            <a:pPr lvl="1">
              <a:buFont typeface="Arial" panose="020B0604020202020204" pitchFamily="34" charset="0"/>
              <a:buChar char="•"/>
            </a:pPr>
            <a:endParaRPr lang="ka-GE" sz="2200" dirty="0">
              <a:solidFill>
                <a:schemeClr val="accent1">
                  <a:lumMod val="75000"/>
                </a:schemeClr>
              </a:solidFill>
            </a:endParaRPr>
          </a:p>
          <a:p>
            <a:pPr lvl="1">
              <a:buFont typeface="Arial" panose="020B0604020202020204" pitchFamily="34" charset="0"/>
              <a:buChar char="•"/>
            </a:pPr>
            <a:r>
              <a:rPr lang="ka-GE" sz="2200" dirty="0">
                <a:solidFill>
                  <a:schemeClr val="accent1">
                    <a:lumMod val="75000"/>
                  </a:schemeClr>
                </a:solidFill>
              </a:rPr>
              <a:t>ფინანსური ინფორმაცია</a:t>
            </a:r>
          </a:p>
          <a:p>
            <a:pPr lvl="1">
              <a:buFont typeface="Arial" panose="020B0604020202020204" pitchFamily="34" charset="0"/>
              <a:buChar char="•"/>
            </a:pPr>
            <a:endParaRPr lang="ka-GE" sz="2200" dirty="0">
              <a:solidFill>
                <a:schemeClr val="accent1">
                  <a:lumMod val="75000"/>
                </a:schemeClr>
              </a:solidFill>
            </a:endParaRPr>
          </a:p>
          <a:p>
            <a:pPr lvl="1">
              <a:buFont typeface="Arial" panose="020B0604020202020204" pitchFamily="34" charset="0"/>
              <a:buChar char="•"/>
            </a:pPr>
            <a:endParaRPr lang="ka-GE" sz="2200" dirty="0">
              <a:solidFill>
                <a:schemeClr val="accent1">
                  <a:lumMod val="75000"/>
                </a:schemeClr>
              </a:solidFill>
            </a:endParaRPr>
          </a:p>
          <a:p>
            <a:pPr lvl="1">
              <a:buFont typeface="Arial" panose="020B0604020202020204" pitchFamily="34" charset="0"/>
              <a:buChar char="•"/>
            </a:pPr>
            <a:r>
              <a:rPr lang="ka-GE" sz="2200" dirty="0">
                <a:solidFill>
                  <a:schemeClr val="accent1">
                    <a:lumMod val="75000"/>
                  </a:schemeClr>
                </a:solidFill>
              </a:rPr>
              <a:t>გეგმები</a:t>
            </a:r>
          </a:p>
          <a:p>
            <a:endParaRPr lang="en-US" sz="1800" dirty="0">
              <a:solidFill>
                <a:schemeClr val="accent1">
                  <a:lumMod val="60000"/>
                  <a:lumOff val="40000"/>
                </a:schemeClr>
              </a:solidFill>
            </a:endParaRPr>
          </a:p>
        </p:txBody>
      </p:sp>
      <p:pic>
        <p:nvPicPr>
          <p:cNvPr id="7" name="Picture 6">
            <a:extLst>
              <a:ext uri="{FF2B5EF4-FFF2-40B4-BE49-F238E27FC236}">
                <a16:creationId xmlns:a16="http://schemas.microsoft.com/office/drawing/2014/main" id="{0BF322AB-6244-45FD-A753-DF41251D6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68" y="2250999"/>
            <a:ext cx="2450957" cy="2769442"/>
          </a:xfrm>
          <a:prstGeom prst="rect">
            <a:avLst/>
          </a:prstGeom>
        </p:spPr>
      </p:pic>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9450228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1888" y="70583"/>
            <a:ext cx="7462590" cy="837467"/>
          </a:xfrm>
        </p:spPr>
        <p:txBody>
          <a:bodyPr>
            <a:noAutofit/>
          </a:bodyPr>
          <a:lstStyle/>
          <a:p>
            <a:r>
              <a:rPr lang="ka-GE" sz="2800" b="1" dirty="0">
                <a:solidFill>
                  <a:schemeClr val="accent1">
                    <a:lumMod val="75000"/>
                  </a:schemeClr>
                </a:solidFill>
              </a:rPr>
              <a:t>ფინანსური ორგანიზაციების მიერ მოთხოვნილი ინფორმაცია</a:t>
            </a:r>
            <a:endParaRPr lang="en-GB" sz="2000" b="1" i="1" dirty="0">
              <a:solidFill>
                <a:schemeClr val="accent1">
                  <a:lumMod val="75000"/>
                </a:schemeClr>
              </a:solidFill>
            </a:endParaRPr>
          </a:p>
        </p:txBody>
      </p:sp>
      <p:sp>
        <p:nvSpPr>
          <p:cNvPr id="3" name="Content Placeholder 2"/>
          <p:cNvSpPr>
            <a:spLocks noGrp="1"/>
          </p:cNvSpPr>
          <p:nvPr>
            <p:ph idx="1"/>
          </p:nvPr>
        </p:nvSpPr>
        <p:spPr>
          <a:xfrm>
            <a:off x="297474" y="1233854"/>
            <a:ext cx="6666034" cy="4800600"/>
          </a:xfrm>
        </p:spPr>
        <p:txBody>
          <a:bodyPr>
            <a:normAutofit/>
          </a:bodyPr>
          <a:lstStyle/>
          <a:p>
            <a:pPr marL="0" indent="0">
              <a:buNone/>
            </a:pPr>
            <a:r>
              <a:rPr lang="ka-GE" sz="1800" b="1" dirty="0">
                <a:solidFill>
                  <a:schemeClr val="accent1">
                    <a:lumMod val="75000"/>
                  </a:schemeClr>
                </a:solidFill>
              </a:rPr>
              <a:t>ბიზნეს გეგმა </a:t>
            </a:r>
            <a:r>
              <a:rPr lang="ka-GE" sz="1800" dirty="0">
                <a:solidFill>
                  <a:schemeClr val="accent1">
                    <a:lumMod val="75000"/>
                  </a:schemeClr>
                </a:solidFill>
              </a:rPr>
              <a:t>- დოკუმენტი ბიზნესის საქმიანობის შესახებ</a:t>
            </a:r>
            <a:endParaRPr lang="en-US" sz="1800" dirty="0">
              <a:solidFill>
                <a:schemeClr val="accent1">
                  <a:lumMod val="75000"/>
                </a:schemeClr>
              </a:solidFill>
            </a:endParaRPr>
          </a:p>
          <a:p>
            <a:pPr marL="0" indent="0">
              <a:buNone/>
            </a:pPr>
            <a:endParaRPr lang="ka-GE" sz="1800" dirty="0">
              <a:solidFill>
                <a:schemeClr val="accent1">
                  <a:lumMod val="75000"/>
                </a:schemeClr>
              </a:solidFill>
            </a:endParaRPr>
          </a:p>
          <a:p>
            <a:pPr lvl="1">
              <a:buFont typeface="Arial" panose="020B0604020202020204" pitchFamily="34" charset="0"/>
              <a:buChar char="•"/>
            </a:pPr>
            <a:r>
              <a:rPr lang="ka-GE" sz="1800" dirty="0">
                <a:solidFill>
                  <a:schemeClr val="accent1">
                    <a:lumMod val="75000"/>
                  </a:schemeClr>
                </a:solidFill>
              </a:rPr>
              <a:t>ბიზნესის ძლიერი და სუსტი მხარეები</a:t>
            </a:r>
            <a:endParaRPr lang="en-US" sz="1800" dirty="0">
              <a:solidFill>
                <a:schemeClr val="accent1">
                  <a:lumMod val="75000"/>
                </a:schemeClr>
              </a:solidFill>
            </a:endParaRPr>
          </a:p>
          <a:p>
            <a:pPr marL="342900" lvl="1" indent="0">
              <a:buNone/>
            </a:pPr>
            <a:endParaRPr lang="ka-GE" sz="1800" dirty="0">
              <a:solidFill>
                <a:schemeClr val="accent1">
                  <a:lumMod val="75000"/>
                </a:schemeClr>
              </a:solidFill>
            </a:endParaRPr>
          </a:p>
          <a:p>
            <a:pPr lvl="1">
              <a:buFont typeface="Arial" panose="020B0604020202020204" pitchFamily="34" charset="0"/>
              <a:buChar char="•"/>
            </a:pPr>
            <a:r>
              <a:rPr lang="ka-GE" sz="1800" dirty="0">
                <a:solidFill>
                  <a:schemeClr val="accent1">
                    <a:lumMod val="75000"/>
                  </a:schemeClr>
                </a:solidFill>
              </a:rPr>
              <a:t>ბიზნესის საქმიანობის არეალი</a:t>
            </a:r>
            <a:endParaRPr lang="en-US" sz="1800" dirty="0">
              <a:solidFill>
                <a:schemeClr val="accent1">
                  <a:lumMod val="75000"/>
                </a:schemeClr>
              </a:solidFill>
            </a:endParaRPr>
          </a:p>
          <a:p>
            <a:pPr marL="628650" lvl="1" indent="-285750">
              <a:buFont typeface="Arial" panose="020B0604020202020204" pitchFamily="34" charset="0"/>
              <a:buChar char="•"/>
            </a:pPr>
            <a:endParaRPr lang="ka-GE" sz="1800" dirty="0">
              <a:solidFill>
                <a:schemeClr val="accent1">
                  <a:lumMod val="75000"/>
                </a:schemeClr>
              </a:solidFill>
            </a:endParaRPr>
          </a:p>
          <a:p>
            <a:pPr lvl="1">
              <a:buFont typeface="Arial" panose="020B0604020202020204" pitchFamily="34" charset="0"/>
              <a:buChar char="•"/>
            </a:pPr>
            <a:r>
              <a:rPr lang="ka-GE" sz="1800" dirty="0">
                <a:solidFill>
                  <a:schemeClr val="accent1">
                    <a:lumMod val="75000"/>
                  </a:schemeClr>
                </a:solidFill>
              </a:rPr>
              <a:t>ბიზნესის მიზნები და მიღწევის გზები</a:t>
            </a:r>
            <a:endParaRPr lang="en-US" sz="1800" dirty="0">
              <a:solidFill>
                <a:schemeClr val="accent1">
                  <a:lumMod val="75000"/>
                </a:schemeClr>
              </a:solidFill>
            </a:endParaRPr>
          </a:p>
          <a:p>
            <a:pPr marL="628650" lvl="1" indent="-285750">
              <a:buFont typeface="Arial" panose="020B0604020202020204" pitchFamily="34" charset="0"/>
              <a:buChar char="•"/>
            </a:pPr>
            <a:endParaRPr lang="ka-GE" sz="1800" dirty="0">
              <a:solidFill>
                <a:schemeClr val="accent1">
                  <a:lumMod val="75000"/>
                </a:schemeClr>
              </a:solidFill>
            </a:endParaRPr>
          </a:p>
          <a:p>
            <a:pPr lvl="1">
              <a:buFont typeface="Arial" panose="020B0604020202020204" pitchFamily="34" charset="0"/>
              <a:buChar char="•"/>
            </a:pPr>
            <a:r>
              <a:rPr lang="ka-GE" sz="1800" dirty="0">
                <a:solidFill>
                  <a:schemeClr val="accent1">
                    <a:lumMod val="75000"/>
                  </a:schemeClr>
                </a:solidFill>
              </a:rPr>
              <a:t>პოტენციური დამფინანსებლისთვის საჭირო ფინანსური ინფორმაცია</a:t>
            </a: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627" y="4659922"/>
            <a:ext cx="4684541" cy="1951892"/>
          </a:xfrm>
          <a:prstGeom prst="rect">
            <a:avLst/>
          </a:prstGeom>
        </p:spPr>
      </p:pic>
    </p:spTree>
    <p:extLst>
      <p:ext uri="{BB962C8B-B14F-4D97-AF65-F5344CB8AC3E}">
        <p14:creationId xmlns:p14="http://schemas.microsoft.com/office/powerpoint/2010/main" val="42051562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08" y="141287"/>
            <a:ext cx="7599485" cy="766763"/>
          </a:xfrm>
        </p:spPr>
        <p:txBody>
          <a:bodyPr>
            <a:noAutofit/>
          </a:bodyPr>
          <a:lstStyle/>
          <a:p>
            <a:r>
              <a:rPr lang="ka-GE" sz="2800" dirty="0">
                <a:solidFill>
                  <a:schemeClr val="accent1">
                    <a:lumMod val="75000"/>
                  </a:schemeClr>
                </a:solidFill>
              </a:rPr>
              <a:t>ფინანსური ორგანიზაციების მიერ მოთხოვნილი ინფორმაცია</a:t>
            </a:r>
            <a:endParaRPr lang="ka-GE" sz="2000" b="1" i="1" dirty="0">
              <a:solidFill>
                <a:schemeClr val="accent5"/>
              </a:solidFill>
            </a:endParaRPr>
          </a:p>
        </p:txBody>
      </p:sp>
      <p:sp>
        <p:nvSpPr>
          <p:cNvPr id="3" name="Content Placeholder 2"/>
          <p:cNvSpPr>
            <a:spLocks noGrp="1"/>
          </p:cNvSpPr>
          <p:nvPr>
            <p:ph idx="1"/>
          </p:nvPr>
        </p:nvSpPr>
        <p:spPr>
          <a:xfrm>
            <a:off x="296008" y="1248508"/>
            <a:ext cx="8915400" cy="5468815"/>
          </a:xfrm>
        </p:spPr>
        <p:txBody>
          <a:bodyPr>
            <a:normAutofit lnSpcReduction="10000"/>
          </a:bodyPr>
          <a:lstStyle/>
          <a:p>
            <a:pPr marL="0" indent="0">
              <a:buNone/>
            </a:pPr>
            <a:r>
              <a:rPr lang="ka-GE" sz="2100" b="1" dirty="0">
                <a:solidFill>
                  <a:schemeClr val="accent1">
                    <a:lumMod val="75000"/>
                  </a:schemeClr>
                </a:solidFill>
              </a:rPr>
              <a:t>შემოსავლის და ხარჯის დამადასტურებელი დოკუმენტაცია</a:t>
            </a:r>
            <a:endParaRPr lang="en-US" sz="2100" dirty="0">
              <a:solidFill>
                <a:schemeClr val="accent1">
                  <a:lumMod val="75000"/>
                </a:schemeClr>
              </a:solidFill>
            </a:endParaRPr>
          </a:p>
          <a:p>
            <a:r>
              <a:rPr lang="ka-GE" sz="2100" dirty="0">
                <a:solidFill>
                  <a:schemeClr val="accent1">
                    <a:lumMod val="75000"/>
                  </a:schemeClr>
                </a:solidFill>
              </a:rPr>
              <a:t>მოგების დეკლარაცია</a:t>
            </a:r>
          </a:p>
          <a:p>
            <a:r>
              <a:rPr lang="ka-GE" sz="2100" dirty="0">
                <a:solidFill>
                  <a:schemeClr val="accent1">
                    <a:lumMod val="75000"/>
                  </a:schemeClr>
                </a:solidFill>
              </a:rPr>
              <a:t>დღგ-ს დეკლარაცია</a:t>
            </a:r>
          </a:p>
          <a:p>
            <a:r>
              <a:rPr lang="ka-GE" sz="2100" dirty="0">
                <a:solidFill>
                  <a:schemeClr val="accent1">
                    <a:lumMod val="75000"/>
                  </a:schemeClr>
                </a:solidFill>
              </a:rPr>
              <a:t>საბანკო ანგარიშის ამონაწერი</a:t>
            </a:r>
          </a:p>
          <a:p>
            <a:r>
              <a:rPr lang="ka-GE" sz="2100" dirty="0">
                <a:solidFill>
                  <a:schemeClr val="accent1">
                    <a:lumMod val="75000"/>
                  </a:schemeClr>
                </a:solidFill>
              </a:rPr>
              <a:t>ინფორმაცია საბუღალტრო პროგრამებიდან</a:t>
            </a:r>
          </a:p>
          <a:p>
            <a:r>
              <a:rPr lang="ka-GE" sz="2100" dirty="0">
                <a:solidFill>
                  <a:schemeClr val="accent1">
                    <a:lumMod val="75000"/>
                  </a:schemeClr>
                </a:solidFill>
              </a:rPr>
              <a:t>მეწარმის ჩანაწერები</a:t>
            </a:r>
          </a:p>
          <a:p>
            <a:r>
              <a:rPr lang="ka-GE" sz="2100" dirty="0">
                <a:solidFill>
                  <a:schemeClr val="accent1">
                    <a:lumMod val="75000"/>
                  </a:schemeClr>
                </a:solidFill>
              </a:rPr>
              <a:t>ზედნადები და ანგარიშფაქტურა</a:t>
            </a:r>
          </a:p>
          <a:p>
            <a:r>
              <a:rPr lang="ka-GE" sz="2100" dirty="0">
                <a:solidFill>
                  <a:schemeClr val="accent1">
                    <a:lumMod val="75000"/>
                  </a:schemeClr>
                </a:solidFill>
              </a:rPr>
              <a:t>შესყიდვის აქტი</a:t>
            </a:r>
          </a:p>
          <a:p>
            <a:r>
              <a:rPr lang="ka-GE" sz="2100" dirty="0">
                <a:solidFill>
                  <a:schemeClr val="accent1">
                    <a:lumMod val="75000"/>
                  </a:schemeClr>
                </a:solidFill>
              </a:rPr>
              <a:t>ყოველთვიური საშემოსავლო დეკლარაცია</a:t>
            </a:r>
          </a:p>
          <a:p>
            <a:r>
              <a:rPr lang="ka-GE" sz="2100" dirty="0">
                <a:solidFill>
                  <a:schemeClr val="accent1">
                    <a:lumMod val="75000"/>
                  </a:schemeClr>
                </a:solidFill>
              </a:rPr>
              <a:t>განაცემთა შესახებ ინფორმაცია</a:t>
            </a:r>
          </a:p>
          <a:p>
            <a:endParaRPr lang="en-GB" sz="2100" b="1" dirty="0">
              <a:solidFill>
                <a:srgbClr val="00B0F0"/>
              </a:solidFill>
            </a:endParaRPr>
          </a:p>
          <a:p>
            <a:pPr marL="0" indent="0">
              <a:buNone/>
            </a:pPr>
            <a:r>
              <a:rPr lang="en-GB" sz="2100" b="1" dirty="0">
                <a:solidFill>
                  <a:schemeClr val="accent1">
                    <a:lumMod val="75000"/>
                  </a:schemeClr>
                </a:solidFill>
                <a:hlinkClick r:id="rId3"/>
              </a:rPr>
              <a:t>www.rs.ge</a:t>
            </a:r>
            <a:r>
              <a:rPr lang="en-GB" sz="2100" b="1" dirty="0">
                <a:solidFill>
                  <a:schemeClr val="accent1">
                    <a:lumMod val="75000"/>
                  </a:schemeClr>
                </a:solidFill>
              </a:rPr>
              <a:t>; </a:t>
            </a:r>
            <a:r>
              <a:rPr lang="en-GB" sz="2100" b="1" dirty="0">
                <a:solidFill>
                  <a:schemeClr val="accent1">
                    <a:lumMod val="75000"/>
                  </a:schemeClr>
                </a:solidFill>
                <a:hlinkClick r:id="rId4"/>
              </a:rPr>
              <a:t>www.eservices.rs.ge</a:t>
            </a:r>
            <a:r>
              <a:rPr lang="en-GB" sz="2100" b="1" dirty="0">
                <a:solidFill>
                  <a:schemeClr val="accent1">
                    <a:lumMod val="75000"/>
                  </a:schemeClr>
                </a:solidFill>
              </a:rPr>
              <a:t>; </a:t>
            </a:r>
          </a:p>
          <a:p>
            <a:endParaRPr lang="en-GB" b="1" dirty="0">
              <a:solidFill>
                <a:srgbClr val="00B0F0"/>
              </a:solidFill>
            </a:endParaRP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7170" name="Picture 2" descr="Related imag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5841" y="3000912"/>
            <a:ext cx="2395442" cy="214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894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0662" y="170434"/>
            <a:ext cx="7420174" cy="766763"/>
          </a:xfrm>
        </p:spPr>
        <p:txBody>
          <a:bodyPr>
            <a:noAutofit/>
          </a:bodyPr>
          <a:lstStyle/>
          <a:p>
            <a:r>
              <a:rPr lang="ka-GE" sz="2800" dirty="0">
                <a:solidFill>
                  <a:schemeClr val="accent1">
                    <a:lumMod val="75000"/>
                  </a:schemeClr>
                </a:solidFill>
              </a:rPr>
              <a:t>ფინანსური ორგანიზაციების მიერ მოთხოვნილი ინფორმაცია</a:t>
            </a:r>
            <a:endParaRPr lang="ka-GE" sz="2000" b="1" i="1" dirty="0">
              <a:solidFill>
                <a:schemeClr val="accent5"/>
              </a:solidFill>
            </a:endParaRPr>
          </a:p>
        </p:txBody>
      </p:sp>
      <p:sp>
        <p:nvSpPr>
          <p:cNvPr id="3" name="Content Placeholder 2"/>
          <p:cNvSpPr>
            <a:spLocks noGrp="1"/>
          </p:cNvSpPr>
          <p:nvPr>
            <p:ph idx="1"/>
          </p:nvPr>
        </p:nvSpPr>
        <p:spPr>
          <a:xfrm>
            <a:off x="310662" y="1312984"/>
            <a:ext cx="5562600" cy="5545016"/>
          </a:xfrm>
        </p:spPr>
        <p:txBody>
          <a:bodyPr>
            <a:normAutofit/>
          </a:bodyPr>
          <a:lstStyle/>
          <a:p>
            <a:pPr marL="0" indent="0">
              <a:buNone/>
            </a:pPr>
            <a:r>
              <a:rPr lang="en-US" sz="1800" b="1" dirty="0">
                <a:solidFill>
                  <a:schemeClr val="accent1">
                    <a:lumMod val="75000"/>
                  </a:schemeClr>
                </a:solidFill>
              </a:rPr>
              <a:t>   </a:t>
            </a:r>
            <a:r>
              <a:rPr lang="ka-GE" sz="1800" b="1" dirty="0">
                <a:solidFill>
                  <a:schemeClr val="accent1">
                    <a:lumMod val="75000"/>
                  </a:schemeClr>
                </a:solidFill>
              </a:rPr>
              <a:t>აქტივებთან დაკავშირებული ინფორმაცია</a:t>
            </a:r>
          </a:p>
          <a:p>
            <a:pPr lvl="1">
              <a:buFont typeface="Arial" panose="020B0604020202020204" pitchFamily="34" charset="0"/>
              <a:buChar char="•"/>
            </a:pPr>
            <a:r>
              <a:rPr lang="ka-GE" sz="1800" dirty="0">
                <a:solidFill>
                  <a:schemeClr val="accent1">
                    <a:lumMod val="75000"/>
                  </a:schemeClr>
                </a:solidFill>
              </a:rPr>
              <a:t>საბალანსო უწყისი</a:t>
            </a:r>
          </a:p>
          <a:p>
            <a:pPr lvl="1">
              <a:buFont typeface="Arial" panose="020B0604020202020204" pitchFamily="34" charset="0"/>
              <a:buChar char="•"/>
            </a:pPr>
            <a:r>
              <a:rPr lang="ka-GE" sz="1800" dirty="0">
                <a:solidFill>
                  <a:schemeClr val="accent1">
                    <a:lumMod val="75000"/>
                  </a:schemeClr>
                </a:solidFill>
              </a:rPr>
              <a:t>აქტივების შეძენის ქვითრები:</a:t>
            </a:r>
          </a:p>
          <a:p>
            <a:pPr lvl="1"/>
            <a:r>
              <a:rPr lang="ka-GE" sz="1800" dirty="0">
                <a:solidFill>
                  <a:schemeClr val="accent1">
                    <a:lumMod val="75000"/>
                  </a:schemeClr>
                </a:solidFill>
              </a:rPr>
              <a:t>ზედნადებები</a:t>
            </a:r>
          </a:p>
          <a:p>
            <a:pPr lvl="1"/>
            <a:r>
              <a:rPr lang="ka-GE" sz="1800" dirty="0">
                <a:solidFill>
                  <a:schemeClr val="accent1">
                    <a:lumMod val="75000"/>
                  </a:schemeClr>
                </a:solidFill>
              </a:rPr>
              <a:t>მიღება-ჩაბარების აქტები</a:t>
            </a:r>
          </a:p>
          <a:p>
            <a:pPr lvl="1"/>
            <a:r>
              <a:rPr lang="ka-GE" sz="1800" dirty="0">
                <a:solidFill>
                  <a:schemeClr val="accent1">
                    <a:lumMod val="75000"/>
                  </a:schemeClr>
                </a:solidFill>
              </a:rPr>
              <a:t>ამონაწერი საჯარო რეესტრიდან</a:t>
            </a:r>
          </a:p>
          <a:p>
            <a:pPr lvl="1">
              <a:buFont typeface="Arial" panose="020B0604020202020204" pitchFamily="34" charset="0"/>
              <a:buChar char="•"/>
            </a:pPr>
            <a:r>
              <a:rPr lang="ka-GE" sz="1800" dirty="0">
                <a:solidFill>
                  <a:schemeClr val="accent1">
                    <a:lumMod val="75000"/>
                  </a:schemeClr>
                </a:solidFill>
              </a:rPr>
              <a:t>შედარების აქტი - დებიტორებისგან მისაღები თანხები</a:t>
            </a:r>
          </a:p>
          <a:p>
            <a:pPr lvl="1">
              <a:buFont typeface="Arial" panose="020B0604020202020204" pitchFamily="34" charset="0"/>
              <a:buChar char="•"/>
            </a:pPr>
            <a:r>
              <a:rPr lang="ka-GE" sz="1800" dirty="0">
                <a:solidFill>
                  <a:schemeClr val="accent1">
                    <a:lumMod val="75000"/>
                  </a:schemeClr>
                </a:solidFill>
              </a:rPr>
              <a:t>საბანკო ამონაწერი</a:t>
            </a:r>
          </a:p>
          <a:p>
            <a:pPr marL="542925" lvl="1" indent="0">
              <a:buNone/>
            </a:pPr>
            <a:endParaRPr lang="ka-GE" sz="1900" dirty="0">
              <a:solidFill>
                <a:schemeClr val="accent1">
                  <a:lumMod val="75000"/>
                </a:schemeClr>
              </a:solidFill>
            </a:endParaRPr>
          </a:p>
          <a:p>
            <a:pPr marL="0" indent="0">
              <a:buNone/>
            </a:pPr>
            <a:r>
              <a:rPr lang="en-US" sz="1900" b="1" i="1" dirty="0">
                <a:solidFill>
                  <a:schemeClr val="accent1">
                    <a:lumMod val="75000"/>
                  </a:schemeClr>
                </a:solidFill>
              </a:rPr>
              <a:t>  </a:t>
            </a:r>
            <a:r>
              <a:rPr lang="ka-GE" sz="1800" b="1" dirty="0">
                <a:solidFill>
                  <a:schemeClr val="accent1">
                    <a:lumMod val="75000"/>
                  </a:schemeClr>
                </a:solidFill>
              </a:rPr>
              <a:t>ვალდებულებებთან დაკავშირებული ინფორმაცია</a:t>
            </a:r>
            <a:endParaRPr lang="en-GB" sz="1800" b="1" dirty="0">
              <a:solidFill>
                <a:schemeClr val="accent1">
                  <a:lumMod val="75000"/>
                </a:schemeClr>
              </a:solidFill>
            </a:endParaRPr>
          </a:p>
          <a:p>
            <a:pPr lvl="1">
              <a:buFont typeface="Arial" panose="020B0604020202020204" pitchFamily="34" charset="0"/>
              <a:buChar char="•"/>
            </a:pPr>
            <a:r>
              <a:rPr lang="ka-GE" sz="1800" dirty="0">
                <a:solidFill>
                  <a:schemeClr val="accent1">
                    <a:lumMod val="75000"/>
                  </a:schemeClr>
                </a:solidFill>
              </a:rPr>
              <a:t>საბალანსო უწყისი</a:t>
            </a:r>
          </a:p>
          <a:p>
            <a:pPr lvl="1">
              <a:buFont typeface="Arial" panose="020B0604020202020204" pitchFamily="34" charset="0"/>
              <a:buChar char="•"/>
            </a:pPr>
            <a:r>
              <a:rPr lang="ka-GE" sz="1800" dirty="0">
                <a:solidFill>
                  <a:schemeClr val="accent1">
                    <a:lumMod val="75000"/>
                  </a:schemeClr>
                </a:solidFill>
              </a:rPr>
              <a:t>სესხი ბანკში - საკრედიტო ხელშეკრულება ბანკიდან</a:t>
            </a:r>
          </a:p>
          <a:p>
            <a:pPr lvl="1">
              <a:buFont typeface="Arial" panose="020B0604020202020204" pitchFamily="34" charset="0"/>
              <a:buChar char="•"/>
            </a:pPr>
            <a:r>
              <a:rPr lang="ka-GE" sz="1800" dirty="0">
                <a:solidFill>
                  <a:schemeClr val="accent1">
                    <a:lumMod val="75000"/>
                  </a:schemeClr>
                </a:solidFill>
              </a:rPr>
              <a:t>შედარების აქტი - მომწოდებლებისთვის გადასახდელი თანხები </a:t>
            </a:r>
          </a:p>
          <a:p>
            <a:pPr lvl="1">
              <a:buFont typeface="Arial" panose="020B0604020202020204" pitchFamily="34" charset="0"/>
              <a:buChar char="•"/>
            </a:pPr>
            <a:r>
              <a:rPr lang="ka-GE" sz="1800" dirty="0">
                <a:solidFill>
                  <a:schemeClr val="accent1">
                    <a:lumMod val="75000"/>
                  </a:schemeClr>
                </a:solidFill>
              </a:rPr>
              <a:t>საბანკო ამონაწერი</a:t>
            </a:r>
          </a:p>
          <a:p>
            <a:pPr marL="0" indent="0">
              <a:buNone/>
            </a:pPr>
            <a:endParaRPr lang="en-GB" sz="1800" b="1" dirty="0">
              <a:solidFill>
                <a:srgbClr val="00B0F0"/>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5873262" y="1514032"/>
            <a:ext cx="1745814" cy="1660968"/>
          </a:xfrm>
          <a:prstGeom prst="rect">
            <a:avLst/>
          </a:prstGeom>
        </p:spPr>
      </p:pic>
      <p:pic>
        <p:nvPicPr>
          <p:cNvPr id="9" name="Picture 4" descr="Related image">
            <a:extLst>
              <a:ext uri="{FF2B5EF4-FFF2-40B4-BE49-F238E27FC236}">
                <a16:creationId xmlns:a16="http://schemas.microsoft.com/office/drawing/2014/main" id="{DFC4DE9C-CE6C-4AA8-B02F-45C3A9D5AED3}"/>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8307" y="4177323"/>
            <a:ext cx="1535724" cy="153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043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05507"/>
            <a:ext cx="7659832" cy="899992"/>
          </a:xfrm>
        </p:spPr>
        <p:txBody>
          <a:bodyPr>
            <a:normAutofit/>
          </a:bodyPr>
          <a:lstStyle/>
          <a:p>
            <a:r>
              <a:rPr lang="ka-GE" sz="2800" dirty="0">
                <a:solidFill>
                  <a:schemeClr val="accent1">
                    <a:lumMod val="75000"/>
                  </a:schemeClr>
                </a:solidFill>
              </a:rPr>
              <a:t>ფინანსური ორგანიზაციების მიერ </a:t>
            </a:r>
            <a:r>
              <a:rPr lang="en-US" sz="2800" dirty="0">
                <a:solidFill>
                  <a:schemeClr val="accent1">
                    <a:lumMod val="75000"/>
                  </a:schemeClr>
                </a:solidFill>
              </a:rPr>
              <a:t>  </a:t>
            </a:r>
            <a:r>
              <a:rPr lang="ka-GE" sz="2800" dirty="0">
                <a:solidFill>
                  <a:schemeClr val="accent1">
                    <a:lumMod val="75000"/>
                  </a:schemeClr>
                </a:solidFill>
              </a:rPr>
              <a:t>მოთხოვნილი ინფორმაცია</a:t>
            </a:r>
            <a:endParaRPr lang="en-GB" sz="2800" b="1" dirty="0">
              <a:solidFill>
                <a:schemeClr val="accent1">
                  <a:lumMod val="75000"/>
                </a:schemeClr>
              </a:solidFill>
            </a:endParaRPr>
          </a:p>
        </p:txBody>
      </p:sp>
      <p:sp>
        <p:nvSpPr>
          <p:cNvPr id="3" name="Content Placeholder 2"/>
          <p:cNvSpPr>
            <a:spLocks noGrp="1"/>
          </p:cNvSpPr>
          <p:nvPr>
            <p:ph idx="1"/>
          </p:nvPr>
        </p:nvSpPr>
        <p:spPr>
          <a:xfrm>
            <a:off x="361950" y="1268413"/>
            <a:ext cx="7304942" cy="3530294"/>
          </a:xfrm>
        </p:spPr>
        <p:txBody>
          <a:bodyPr>
            <a:normAutofit fontScale="92500" lnSpcReduction="20000"/>
          </a:bodyPr>
          <a:lstStyle/>
          <a:p>
            <a:pPr marL="0" indent="0" algn="ctr">
              <a:buNone/>
            </a:pPr>
            <a:r>
              <a:rPr lang="ka-GE" sz="1900" b="1" dirty="0">
                <a:solidFill>
                  <a:schemeClr val="accent1">
                    <a:lumMod val="75000"/>
                  </a:schemeClr>
                </a:solidFill>
              </a:rPr>
              <a:t>! მნიშვნელოვანია !</a:t>
            </a:r>
            <a:endParaRPr lang="en-US" sz="1900" dirty="0">
              <a:solidFill>
                <a:schemeClr val="accent1">
                  <a:lumMod val="75000"/>
                </a:schemeClr>
              </a:solidFill>
            </a:endParaRPr>
          </a:p>
          <a:p>
            <a:endParaRPr lang="ka-GE" sz="1100" dirty="0">
              <a:solidFill>
                <a:schemeClr val="accent1">
                  <a:lumMod val="75000"/>
                </a:schemeClr>
              </a:solidFill>
            </a:endParaRPr>
          </a:p>
          <a:p>
            <a:r>
              <a:rPr lang="ka-GE" sz="1900" dirty="0">
                <a:solidFill>
                  <a:schemeClr val="accent1">
                    <a:lumMod val="75000"/>
                  </a:schemeClr>
                </a:solidFill>
              </a:rPr>
              <a:t>მიაწოდოთ ფინანსურ ორგანიზაციას </a:t>
            </a:r>
            <a:r>
              <a:rPr lang="ka-GE" sz="1900" b="1" dirty="0">
                <a:solidFill>
                  <a:schemeClr val="accent1">
                    <a:lumMod val="75000"/>
                  </a:schemeClr>
                </a:solidFill>
              </a:rPr>
              <a:t>უტყუარი და სრულფასოვანი ინფორმაცია</a:t>
            </a:r>
            <a:r>
              <a:rPr lang="en-US" sz="1900" b="1" dirty="0">
                <a:solidFill>
                  <a:schemeClr val="accent1">
                    <a:lumMod val="75000"/>
                  </a:schemeClr>
                </a:solidFill>
              </a:rPr>
              <a:t>.</a:t>
            </a:r>
            <a:endParaRPr lang="ka-GE" sz="1900" b="1" dirty="0">
              <a:solidFill>
                <a:schemeClr val="accent1">
                  <a:lumMod val="75000"/>
                </a:schemeClr>
              </a:solidFill>
            </a:endParaRPr>
          </a:p>
          <a:p>
            <a:pPr marL="0" indent="0">
              <a:buNone/>
            </a:pPr>
            <a:endParaRPr lang="ka-GE" sz="1900" dirty="0">
              <a:solidFill>
                <a:schemeClr val="accent1">
                  <a:lumMod val="75000"/>
                </a:schemeClr>
              </a:solidFill>
            </a:endParaRPr>
          </a:p>
          <a:p>
            <a:pPr>
              <a:lnSpc>
                <a:spcPct val="120000"/>
              </a:lnSpc>
            </a:pPr>
            <a:r>
              <a:rPr lang="en-GB" sz="1900" dirty="0">
                <a:solidFill>
                  <a:schemeClr val="accent1">
                    <a:lumMod val="75000"/>
                  </a:schemeClr>
                </a:solidFill>
              </a:rPr>
              <a:t>მცდარი ინფორმაციის მიწოდება</a:t>
            </a:r>
            <a:r>
              <a:rPr lang="ka-GE" sz="1900" dirty="0">
                <a:solidFill>
                  <a:schemeClr val="accent1">
                    <a:lumMod val="75000"/>
                  </a:schemeClr>
                </a:solidFill>
              </a:rPr>
              <a:t>მ </a:t>
            </a:r>
            <a:r>
              <a:rPr lang="en-GB" sz="1900" dirty="0">
                <a:solidFill>
                  <a:schemeClr val="accent1">
                    <a:lumMod val="75000"/>
                  </a:schemeClr>
                </a:solidFill>
              </a:rPr>
              <a:t>შესაძლოა გარკვეული პერიოდის შემდეგ </a:t>
            </a:r>
            <a:r>
              <a:rPr lang="ka-GE" sz="1900" dirty="0">
                <a:solidFill>
                  <a:schemeClr val="accent1">
                    <a:lumMod val="75000"/>
                  </a:schemeClr>
                </a:solidFill>
              </a:rPr>
              <a:t>ბიზნესი </a:t>
            </a:r>
            <a:r>
              <a:rPr lang="en-GB" sz="1900" dirty="0">
                <a:solidFill>
                  <a:schemeClr val="accent1">
                    <a:lumMod val="75000"/>
                  </a:schemeClr>
                </a:solidFill>
              </a:rPr>
              <a:t>კრედიტის </a:t>
            </a:r>
            <a:r>
              <a:rPr lang="en-GB" sz="1900" b="1" dirty="0">
                <a:solidFill>
                  <a:schemeClr val="accent1">
                    <a:lumMod val="75000"/>
                  </a:schemeClr>
                </a:solidFill>
              </a:rPr>
              <a:t>გადახდისუუნარობის საფრთხის </a:t>
            </a:r>
            <a:r>
              <a:rPr lang="en-GB" sz="1900" dirty="0">
                <a:solidFill>
                  <a:schemeClr val="accent1">
                    <a:lumMod val="75000"/>
                  </a:schemeClr>
                </a:solidFill>
              </a:rPr>
              <a:t>წინაშე</a:t>
            </a:r>
            <a:r>
              <a:rPr lang="en-GB" sz="1900" b="1" dirty="0">
                <a:solidFill>
                  <a:schemeClr val="accent1">
                    <a:lumMod val="75000"/>
                  </a:schemeClr>
                </a:solidFill>
              </a:rPr>
              <a:t> </a:t>
            </a:r>
            <a:r>
              <a:rPr lang="en-GB" sz="1900" dirty="0">
                <a:solidFill>
                  <a:schemeClr val="accent1">
                    <a:lumMod val="75000"/>
                  </a:schemeClr>
                </a:solidFill>
              </a:rPr>
              <a:t>დააყენოს.  </a:t>
            </a:r>
          </a:p>
          <a:p>
            <a:pPr marL="0" indent="0">
              <a:buNone/>
            </a:pPr>
            <a:endParaRPr lang="en-GB" sz="1900" dirty="0">
              <a:solidFill>
                <a:schemeClr val="accent1">
                  <a:lumMod val="75000"/>
                </a:schemeClr>
              </a:solidFill>
            </a:endParaRPr>
          </a:p>
          <a:p>
            <a:r>
              <a:rPr lang="ka-GE" sz="1900" dirty="0">
                <a:solidFill>
                  <a:schemeClr val="accent1">
                    <a:lumMod val="75000"/>
                  </a:schemeClr>
                </a:solidFill>
              </a:rPr>
              <a:t>თქვენს მიერ ფინანსური ორგანიზაციისთვის მიწოდებული ინფორმაცია </a:t>
            </a:r>
            <a:r>
              <a:rPr lang="ka-GE" sz="1900" b="1" dirty="0">
                <a:solidFill>
                  <a:schemeClr val="accent1">
                    <a:lumMod val="75000"/>
                  </a:schemeClr>
                </a:solidFill>
              </a:rPr>
              <a:t>კონფიდენციალურია</a:t>
            </a:r>
            <a:r>
              <a:rPr lang="en-US" sz="1900" b="1" dirty="0">
                <a:solidFill>
                  <a:schemeClr val="accent1">
                    <a:lumMod val="75000"/>
                  </a:schemeClr>
                </a:solidFill>
              </a:rPr>
              <a:t>. </a:t>
            </a:r>
            <a:endParaRPr lang="en-GB" sz="1900" b="1" dirty="0">
              <a:solidFill>
                <a:schemeClr val="accent1">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1" y="4798707"/>
            <a:ext cx="7066085" cy="1962150"/>
          </a:xfrm>
          <a:prstGeom prst="rect">
            <a:avLst/>
          </a:prstGeom>
        </p:spPr>
      </p:pic>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6827733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5" y="193431"/>
            <a:ext cx="7480033" cy="748566"/>
          </a:xfrm>
        </p:spPr>
        <p:txBody>
          <a:bodyPr>
            <a:noAutofit/>
          </a:bodyPr>
          <a:lstStyle/>
          <a:p>
            <a:r>
              <a:rPr lang="ka-GE" sz="2800" dirty="0">
                <a:solidFill>
                  <a:schemeClr val="accent1">
                    <a:lumMod val="75000"/>
                  </a:schemeClr>
                </a:solidFill>
              </a:rPr>
              <a:t>ფინანსური უწყისები</a:t>
            </a:r>
            <a:endParaRPr lang="en-US" sz="2800" b="1" dirty="0">
              <a:solidFill>
                <a:schemeClr val="accent1">
                  <a:lumMod val="75000"/>
                </a:schemeClr>
              </a:solidFill>
            </a:endParaRPr>
          </a:p>
        </p:txBody>
      </p:sp>
      <p:sp>
        <p:nvSpPr>
          <p:cNvPr id="3" name="Content Placeholder 2"/>
          <p:cNvSpPr>
            <a:spLocks noGrp="1"/>
          </p:cNvSpPr>
          <p:nvPr>
            <p:ph idx="1"/>
          </p:nvPr>
        </p:nvSpPr>
        <p:spPr>
          <a:xfrm>
            <a:off x="328245" y="1310052"/>
            <a:ext cx="8458200" cy="5249009"/>
          </a:xfrm>
        </p:spPr>
        <p:txBody>
          <a:bodyPr>
            <a:noAutofit/>
          </a:bodyPr>
          <a:lstStyle/>
          <a:p>
            <a:pPr marL="114300" indent="0">
              <a:buNone/>
            </a:pPr>
            <a:r>
              <a:rPr lang="ka-GE" sz="2000" b="1" dirty="0">
                <a:solidFill>
                  <a:schemeClr val="accent1">
                    <a:lumMod val="75000"/>
                  </a:schemeClr>
                </a:solidFill>
                <a:ea typeface="Calibri"/>
                <a:cs typeface="Times New Roman"/>
              </a:rPr>
              <a:t>ფინანსური უწყისები </a:t>
            </a:r>
            <a:r>
              <a:rPr lang="ka-GE" sz="2000" dirty="0">
                <a:solidFill>
                  <a:schemeClr val="accent1">
                    <a:lumMod val="75000"/>
                  </a:schemeClr>
                </a:solidFill>
                <a:ea typeface="Calibri"/>
                <a:cs typeface="Times New Roman"/>
              </a:rPr>
              <a:t>იძლევა ინფორმაციას: </a:t>
            </a:r>
          </a:p>
          <a:p>
            <a:pPr marL="114300" indent="0">
              <a:buNone/>
            </a:pPr>
            <a:endParaRPr lang="ka-GE" sz="2000" dirty="0">
              <a:solidFill>
                <a:schemeClr val="accent1">
                  <a:lumMod val="75000"/>
                </a:schemeClr>
              </a:solidFill>
              <a:ea typeface="Calibri"/>
              <a:cs typeface="Times New Roman"/>
            </a:endParaRPr>
          </a:p>
          <a:p>
            <a:pPr lvl="1">
              <a:buFont typeface="Arial" panose="020B0604020202020204" pitchFamily="34" charset="0"/>
              <a:buChar char="•"/>
            </a:pPr>
            <a:r>
              <a:rPr lang="ka-GE" sz="1800" dirty="0">
                <a:solidFill>
                  <a:schemeClr val="accent1">
                    <a:lumMod val="75000"/>
                  </a:schemeClr>
                </a:solidFill>
                <a:ea typeface="Calibri"/>
                <a:cs typeface="Times New Roman"/>
              </a:rPr>
              <a:t>ბიზნესის ფინანსურ მდგომარეობაზე</a:t>
            </a:r>
          </a:p>
          <a:p>
            <a:pPr lvl="1">
              <a:buFont typeface="Arial" panose="020B0604020202020204" pitchFamily="34" charset="0"/>
              <a:buChar char="•"/>
            </a:pPr>
            <a:r>
              <a:rPr lang="ka-GE" sz="1800" dirty="0">
                <a:solidFill>
                  <a:schemeClr val="accent1">
                    <a:lumMod val="75000"/>
                  </a:schemeClr>
                </a:solidFill>
                <a:ea typeface="Calibri"/>
                <a:cs typeface="Times New Roman"/>
              </a:rPr>
              <a:t>ბიზნესის გადახდისუნარიანობაზე</a:t>
            </a:r>
          </a:p>
          <a:p>
            <a:pPr lvl="1">
              <a:buFont typeface="Arial" panose="020B0604020202020204" pitchFamily="34" charset="0"/>
              <a:buChar char="•"/>
            </a:pPr>
            <a:r>
              <a:rPr lang="ka-GE" sz="1800" dirty="0">
                <a:solidFill>
                  <a:schemeClr val="accent1">
                    <a:lumMod val="75000"/>
                  </a:schemeClr>
                </a:solidFill>
                <a:ea typeface="Calibri"/>
                <a:cs typeface="Times New Roman"/>
              </a:rPr>
              <a:t>საქმიანობის შედეგებზე</a:t>
            </a:r>
          </a:p>
          <a:p>
            <a:pPr lvl="1">
              <a:buFont typeface="Arial" panose="020B0604020202020204" pitchFamily="34" charset="0"/>
              <a:buChar char="•"/>
            </a:pPr>
            <a:r>
              <a:rPr lang="ka-GE" sz="1800" dirty="0">
                <a:solidFill>
                  <a:schemeClr val="accent1">
                    <a:lumMod val="75000"/>
                  </a:schemeClr>
                </a:solidFill>
                <a:ea typeface="Calibri"/>
                <a:cs typeface="Times New Roman"/>
              </a:rPr>
              <a:t>რესურსების გადანაწილებაზე</a:t>
            </a:r>
          </a:p>
          <a:p>
            <a:pPr lvl="1">
              <a:buFont typeface="Arial" panose="020B0604020202020204" pitchFamily="34" charset="0"/>
              <a:buChar char="•"/>
            </a:pPr>
            <a:r>
              <a:rPr lang="ka-GE" sz="1800" dirty="0">
                <a:solidFill>
                  <a:schemeClr val="accent1">
                    <a:lumMod val="75000"/>
                  </a:schemeClr>
                </a:solidFill>
                <a:ea typeface="Calibri"/>
                <a:cs typeface="Times New Roman"/>
              </a:rPr>
              <a:t>და სხვა</a:t>
            </a:r>
          </a:p>
          <a:p>
            <a:pPr marL="0" indent="0">
              <a:buNone/>
            </a:pPr>
            <a:endParaRPr lang="ka-GE" sz="2000" dirty="0">
              <a:solidFill>
                <a:schemeClr val="accent1">
                  <a:lumMod val="75000"/>
                </a:schemeClr>
              </a:solidFill>
              <a:ea typeface="Calibri"/>
              <a:cs typeface="Times New Roman"/>
            </a:endParaRPr>
          </a:p>
          <a:p>
            <a:r>
              <a:rPr lang="ka-GE" sz="2000" b="1" dirty="0">
                <a:solidFill>
                  <a:schemeClr val="accent1">
                    <a:lumMod val="75000"/>
                  </a:schemeClr>
                </a:solidFill>
                <a:ea typeface="Calibri"/>
                <a:cs typeface="Times New Roman"/>
              </a:rPr>
              <a:t>მოგება-ზარალის უწყისი</a:t>
            </a:r>
          </a:p>
          <a:p>
            <a:endParaRPr lang="ka-GE" sz="2000" b="1" dirty="0">
              <a:solidFill>
                <a:schemeClr val="accent1">
                  <a:lumMod val="75000"/>
                </a:schemeClr>
              </a:solidFill>
              <a:ea typeface="Calibri"/>
              <a:cs typeface="Times New Roman"/>
            </a:endParaRPr>
          </a:p>
          <a:p>
            <a:r>
              <a:rPr lang="ka-GE" sz="2000" b="1" dirty="0">
                <a:solidFill>
                  <a:schemeClr val="accent1">
                    <a:lumMod val="75000"/>
                  </a:schemeClr>
                </a:solidFill>
                <a:ea typeface="Calibri"/>
                <a:cs typeface="Times New Roman"/>
              </a:rPr>
              <a:t>საბალანსო უწყისი</a:t>
            </a:r>
          </a:p>
          <a:p>
            <a:endParaRPr lang="ka-GE" sz="2000" b="1" dirty="0">
              <a:solidFill>
                <a:schemeClr val="accent1">
                  <a:lumMod val="75000"/>
                </a:schemeClr>
              </a:solidFill>
              <a:ea typeface="Calibri"/>
              <a:cs typeface="Times New Roman"/>
            </a:endParaRPr>
          </a:p>
          <a:p>
            <a:r>
              <a:rPr lang="ka-GE" sz="2000" b="1" dirty="0">
                <a:solidFill>
                  <a:schemeClr val="accent1">
                    <a:lumMod val="75000"/>
                  </a:schemeClr>
                </a:solidFill>
                <a:ea typeface="Calibri"/>
                <a:cs typeface="Times New Roman"/>
              </a:rPr>
              <a:t>ფულადი სახსრების მოძრაობის უწყისი</a:t>
            </a:r>
          </a:p>
          <a:p>
            <a:endParaRPr lang="ka-GE" sz="1800" dirty="0">
              <a:solidFill>
                <a:srgbClr val="00B0F0"/>
              </a:solidFill>
            </a:endParaRPr>
          </a:p>
          <a:p>
            <a:endParaRPr lang="en-US" sz="1800" dirty="0">
              <a:solidFill>
                <a:srgbClr val="00B0F0"/>
              </a:solidFill>
            </a:endParaRPr>
          </a:p>
        </p:txBody>
      </p:sp>
      <p:pic>
        <p:nvPicPr>
          <p:cNvPr id="5" name="Picture 4">
            <a:extLst>
              <a:ext uri="{FF2B5EF4-FFF2-40B4-BE49-F238E27FC236}">
                <a16:creationId xmlns:a16="http://schemas.microsoft.com/office/drawing/2014/main" id="{5C6F20A1-4907-4D42-BBB9-15664C83A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594" y="2623441"/>
            <a:ext cx="3005885" cy="2924507"/>
          </a:xfrm>
          <a:prstGeom prst="rect">
            <a:avLst/>
          </a:prstGeom>
        </p:spPr>
      </p:pic>
      <p:sp>
        <p:nvSpPr>
          <p:cNvPr id="6"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686589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674" y="1233853"/>
            <a:ext cx="7515726" cy="5359988"/>
          </a:xfrm>
        </p:spPr>
        <p:txBody>
          <a:bodyPr>
            <a:noAutofit/>
          </a:bodyPr>
          <a:lstStyle/>
          <a:p>
            <a:pPr>
              <a:spcBef>
                <a:spcPts val="0"/>
              </a:spcBef>
              <a:buClrTx/>
              <a:defRPr/>
            </a:pPr>
            <a:r>
              <a:rPr lang="ka-GE" sz="2000" b="1" dirty="0">
                <a:solidFill>
                  <a:schemeClr val="accent1">
                    <a:lumMod val="75000"/>
                  </a:schemeClr>
                </a:solidFill>
              </a:rPr>
              <a:t> შემოსავალი - ბიზნეს საქმიანობიდან მიღებული შემოსავალი</a:t>
            </a:r>
          </a:p>
          <a:p>
            <a:pPr lvl="1">
              <a:spcBef>
                <a:spcPts val="0"/>
              </a:spcBef>
              <a:buClrTx/>
              <a:buFont typeface="Arial" panose="020B0604020202020204" pitchFamily="34" charset="0"/>
              <a:buChar char="•"/>
              <a:defRPr/>
            </a:pPr>
            <a:r>
              <a:rPr lang="ka-GE" sz="1800" dirty="0">
                <a:solidFill>
                  <a:schemeClr val="accent1">
                    <a:lumMod val="75000"/>
                  </a:schemeClr>
                </a:solidFill>
              </a:rPr>
              <a:t>გაყიდული საქონელი   </a:t>
            </a:r>
          </a:p>
          <a:p>
            <a:pPr lvl="1">
              <a:spcBef>
                <a:spcPts val="0"/>
              </a:spcBef>
              <a:buClrTx/>
              <a:buFont typeface="Arial" panose="020B0604020202020204" pitchFamily="34" charset="0"/>
              <a:buChar char="•"/>
              <a:defRPr/>
            </a:pPr>
            <a:r>
              <a:rPr lang="ka-GE" sz="1800" dirty="0">
                <a:solidFill>
                  <a:schemeClr val="accent1">
                    <a:lumMod val="75000"/>
                  </a:schemeClr>
                </a:solidFill>
              </a:rPr>
              <a:t>გაწეული მომსახურება  </a:t>
            </a:r>
          </a:p>
          <a:p>
            <a:pPr indent="-342900">
              <a:spcBef>
                <a:spcPts val="0"/>
              </a:spcBef>
              <a:buClrTx/>
              <a:defRPr/>
            </a:pPr>
            <a:endParaRPr lang="ka-GE" sz="2000" b="1" dirty="0">
              <a:solidFill>
                <a:schemeClr val="accent1">
                  <a:lumMod val="75000"/>
                </a:schemeClr>
              </a:solidFill>
              <a:ea typeface="Calibri"/>
              <a:cs typeface="Times New Roman"/>
            </a:endParaRPr>
          </a:p>
          <a:p>
            <a:pPr indent="-342900">
              <a:spcBef>
                <a:spcPts val="0"/>
              </a:spcBef>
              <a:buClrTx/>
              <a:defRPr/>
            </a:pPr>
            <a:r>
              <a:rPr lang="ka-GE" sz="2000" b="1" dirty="0">
                <a:solidFill>
                  <a:schemeClr val="accent1">
                    <a:lumMod val="75000"/>
                  </a:schemeClr>
                </a:solidFill>
                <a:ea typeface="Calibri"/>
                <a:cs typeface="Times New Roman"/>
              </a:rPr>
              <a:t>საწარმოო ხარჯები </a:t>
            </a:r>
            <a:r>
              <a:rPr lang="ka-GE" sz="2000" dirty="0">
                <a:solidFill>
                  <a:schemeClr val="accent1">
                    <a:lumMod val="75000"/>
                  </a:schemeClr>
                </a:solidFill>
                <a:ea typeface="Calibri"/>
                <a:cs typeface="Times New Roman"/>
              </a:rPr>
              <a:t>- </a:t>
            </a:r>
            <a:r>
              <a:rPr lang="ka-GE" sz="2000" b="1" dirty="0">
                <a:solidFill>
                  <a:schemeClr val="accent1">
                    <a:lumMod val="75000"/>
                  </a:schemeClr>
                </a:solidFill>
                <a:ea typeface="Calibri"/>
                <a:cs typeface="Times New Roman"/>
              </a:rPr>
              <a:t>პროდუქციის თვითღირებულება</a:t>
            </a:r>
          </a:p>
          <a:p>
            <a:pPr lvl="1">
              <a:buFont typeface="Arial" panose="020B0604020202020204" pitchFamily="34" charset="0"/>
              <a:buChar char="•"/>
            </a:pPr>
            <a:r>
              <a:rPr lang="ka-GE" sz="2000" dirty="0">
                <a:solidFill>
                  <a:schemeClr val="accent1">
                    <a:lumMod val="75000"/>
                  </a:schemeClr>
                </a:solidFill>
              </a:rPr>
              <a:t>მოხმარებული ნედლეული/პირდაპირი მასალა </a:t>
            </a:r>
          </a:p>
          <a:p>
            <a:pPr lvl="1">
              <a:buFont typeface="Arial" panose="020B0604020202020204" pitchFamily="34" charset="0"/>
              <a:buChar char="•"/>
            </a:pPr>
            <a:r>
              <a:rPr lang="ka-GE" sz="2000" dirty="0">
                <a:solidFill>
                  <a:schemeClr val="accent1">
                    <a:lumMod val="75000"/>
                  </a:schemeClr>
                </a:solidFill>
              </a:rPr>
              <a:t>პირდაპირი შრომა</a:t>
            </a:r>
          </a:p>
          <a:p>
            <a:pPr lvl="1">
              <a:buFont typeface="Arial" panose="020B0604020202020204" pitchFamily="34" charset="0"/>
              <a:buChar char="•"/>
            </a:pPr>
            <a:r>
              <a:rPr lang="ka-GE" sz="2000" dirty="0">
                <a:solidFill>
                  <a:schemeClr val="accent1">
                    <a:lumMod val="75000"/>
                  </a:schemeClr>
                </a:solidFill>
              </a:rPr>
              <a:t>საწარმოო ზედნადები დანახარჯები</a:t>
            </a:r>
          </a:p>
          <a:p>
            <a:pPr marL="542925" lvl="1" indent="0">
              <a:buNone/>
            </a:pPr>
            <a:endParaRPr lang="en-GB" sz="2000" dirty="0">
              <a:solidFill>
                <a:schemeClr val="accent1">
                  <a:lumMod val="75000"/>
                </a:schemeClr>
              </a:solidFill>
            </a:endParaRPr>
          </a:p>
          <a:p>
            <a:pPr indent="-342900">
              <a:spcBef>
                <a:spcPts val="0"/>
              </a:spcBef>
              <a:buClrTx/>
              <a:defRPr/>
            </a:pPr>
            <a:r>
              <a:rPr lang="ka-GE" sz="2000" b="1" dirty="0">
                <a:solidFill>
                  <a:schemeClr val="accent1">
                    <a:lumMod val="75000"/>
                  </a:schemeClr>
                </a:solidFill>
                <a:ea typeface="Calibri"/>
                <a:cs typeface="Times New Roman"/>
              </a:rPr>
              <a:t>არასაწარმოო ხარჯები</a:t>
            </a:r>
          </a:p>
          <a:p>
            <a:pPr lvl="1" indent="-342900">
              <a:spcBef>
                <a:spcPts val="0"/>
              </a:spcBef>
              <a:buClrTx/>
              <a:buFont typeface="Arial" panose="020B0604020202020204" pitchFamily="34" charset="0"/>
              <a:buChar char="•"/>
              <a:defRPr/>
            </a:pPr>
            <a:r>
              <a:rPr lang="ka-GE" sz="2000" dirty="0">
                <a:solidFill>
                  <a:schemeClr val="accent1">
                    <a:lumMod val="75000"/>
                  </a:schemeClr>
                </a:solidFill>
              </a:rPr>
              <a:t>კომპანიის ფუნქციონირებასთან დაკავშირებული ხარჯები / ზოგადი ადმინისტრაციული ხარჯები</a:t>
            </a:r>
          </a:p>
          <a:p>
            <a:pPr lvl="1" indent="-342900">
              <a:spcBef>
                <a:spcPts val="0"/>
              </a:spcBef>
              <a:buClrTx/>
              <a:buFont typeface="Arial" panose="020B0604020202020204" pitchFamily="34" charset="0"/>
              <a:buChar char="•"/>
              <a:defRPr/>
            </a:pPr>
            <a:r>
              <a:rPr lang="ka-GE" sz="2000" dirty="0">
                <a:solidFill>
                  <a:schemeClr val="accent1">
                    <a:lumMod val="75000"/>
                  </a:schemeClr>
                </a:solidFill>
              </a:rPr>
              <a:t>გაყიდვები</a:t>
            </a:r>
          </a:p>
          <a:p>
            <a:pPr lvl="1" indent="-342900">
              <a:spcBef>
                <a:spcPts val="0"/>
              </a:spcBef>
              <a:buClrTx/>
              <a:buFont typeface="Arial" panose="020B0604020202020204" pitchFamily="34" charset="0"/>
              <a:buChar char="•"/>
              <a:defRPr/>
            </a:pPr>
            <a:r>
              <a:rPr lang="ka-GE" sz="2000" dirty="0">
                <a:solidFill>
                  <a:schemeClr val="accent1">
                    <a:lumMod val="75000"/>
                  </a:schemeClr>
                </a:solidFill>
              </a:rPr>
              <a:t>მარკეტინგი</a:t>
            </a:r>
          </a:p>
          <a:p>
            <a:pPr lvl="1" indent="-342900">
              <a:spcBef>
                <a:spcPts val="0"/>
              </a:spcBef>
              <a:buClrTx/>
              <a:buFont typeface="Arial" panose="020B0604020202020204" pitchFamily="34" charset="0"/>
              <a:buChar char="•"/>
              <a:defRPr/>
            </a:pPr>
            <a:r>
              <a:rPr lang="ka-GE" sz="2000" dirty="0">
                <a:solidFill>
                  <a:schemeClr val="accent1">
                    <a:lumMod val="75000"/>
                  </a:schemeClr>
                </a:solidFill>
              </a:rPr>
              <a:t>ადმინისტრაციული საქმიანობის ხარჯები</a:t>
            </a:r>
          </a:p>
        </p:txBody>
      </p:sp>
      <p:sp>
        <p:nvSpPr>
          <p:cNvPr id="5" name="Title 1"/>
          <p:cNvSpPr>
            <a:spLocks noGrp="1"/>
          </p:cNvSpPr>
          <p:nvPr>
            <p:ph type="title"/>
          </p:nvPr>
        </p:nvSpPr>
        <p:spPr>
          <a:xfrm>
            <a:off x="256674" y="264159"/>
            <a:ext cx="7515726" cy="969693"/>
          </a:xfrm>
        </p:spPr>
        <p:txBody>
          <a:bodyPr>
            <a:noAutofit/>
          </a:bodyPr>
          <a:lstStyle/>
          <a:p>
            <a:r>
              <a:rPr lang="ka-GE" sz="2800" dirty="0">
                <a:solidFill>
                  <a:schemeClr val="accent1">
                    <a:lumMod val="75000"/>
                  </a:schemeClr>
                </a:solidFill>
              </a:rPr>
              <a:t>ფინანსური უწყისები: მოგება-ზარალის უწყისი</a:t>
            </a:r>
            <a:br>
              <a:rPr lang="ka-GE" sz="2000" i="1" dirty="0">
                <a:solidFill>
                  <a:schemeClr val="accent1">
                    <a:lumMod val="75000"/>
                  </a:schemeClr>
                </a:solidFill>
              </a:rPr>
            </a:br>
            <a:endParaRPr lang="en-GB" sz="2000" b="1" i="1" dirty="0">
              <a:solidFill>
                <a:schemeClr val="accent1">
                  <a:lumMod val="75000"/>
                </a:schemeClr>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35" y="4831579"/>
            <a:ext cx="2243748" cy="2117861"/>
          </a:xfrm>
          <a:prstGeom prst="rect">
            <a:avLst/>
          </a:prstGeom>
        </p:spPr>
      </p:pic>
      <p:sp>
        <p:nvSpPr>
          <p:cNvPr id="8"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4065150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54" y="1254369"/>
            <a:ext cx="7203831" cy="5454162"/>
          </a:xfrm>
        </p:spPr>
        <p:txBody>
          <a:bodyPr>
            <a:normAutofit/>
          </a:bodyPr>
          <a:lstStyle/>
          <a:p>
            <a:pPr marL="0" indent="0">
              <a:spcBef>
                <a:spcPts val="0"/>
              </a:spcBef>
              <a:buClrTx/>
              <a:buNone/>
              <a:defRPr/>
            </a:pPr>
            <a:r>
              <a:rPr lang="ka-GE" sz="1800" b="1" i="1" dirty="0">
                <a:solidFill>
                  <a:schemeClr val="accent1">
                    <a:lumMod val="75000"/>
                  </a:schemeClr>
                </a:solidFill>
              </a:rPr>
              <a:t>ფინანსური უწყისები: მოგება-ზარალის უწყისი</a:t>
            </a:r>
            <a:endParaRPr lang="en-GB" sz="1800" b="1" i="1" dirty="0">
              <a:solidFill>
                <a:schemeClr val="accent1">
                  <a:lumMod val="75000"/>
                </a:schemeClr>
              </a:solidFill>
            </a:endParaRPr>
          </a:p>
          <a:p>
            <a:pPr marL="0" indent="0">
              <a:spcBef>
                <a:spcPts val="0"/>
              </a:spcBef>
              <a:buClrTx/>
              <a:buNone/>
              <a:defRPr/>
            </a:pPr>
            <a:endParaRPr lang="en-US" sz="1800" b="1" dirty="0">
              <a:solidFill>
                <a:schemeClr val="accent1">
                  <a:lumMod val="75000"/>
                </a:schemeClr>
              </a:solidFill>
              <a:ea typeface="Calibri"/>
              <a:cs typeface="Times New Roman"/>
            </a:endParaRPr>
          </a:p>
          <a:p>
            <a:pPr marL="0" indent="0">
              <a:spcBef>
                <a:spcPts val="0"/>
              </a:spcBef>
              <a:buClrTx/>
              <a:buNone/>
              <a:defRPr/>
            </a:pPr>
            <a:r>
              <a:rPr lang="ka-GE" sz="1800" b="1" dirty="0">
                <a:solidFill>
                  <a:schemeClr val="accent1">
                    <a:lumMod val="75000"/>
                  </a:schemeClr>
                </a:solidFill>
                <a:ea typeface="Calibri"/>
                <a:cs typeface="Times New Roman"/>
              </a:rPr>
              <a:t>მაგალითი</a:t>
            </a:r>
            <a:r>
              <a:rPr lang="ka-GE" sz="1800" dirty="0">
                <a:solidFill>
                  <a:schemeClr val="accent1">
                    <a:lumMod val="75000"/>
                  </a:schemeClr>
                </a:solidFill>
                <a:ea typeface="Calibri"/>
                <a:cs typeface="Times New Roman"/>
              </a:rPr>
              <a:t>: </a:t>
            </a:r>
          </a:p>
          <a:p>
            <a:pPr indent="-342900">
              <a:spcBef>
                <a:spcPts val="0"/>
              </a:spcBef>
              <a:buClrTx/>
              <a:defRPr/>
            </a:pPr>
            <a:r>
              <a:rPr lang="ka-GE" sz="1700" dirty="0">
                <a:solidFill>
                  <a:schemeClr val="accent1">
                    <a:lumMod val="75000"/>
                  </a:schemeClr>
                </a:solidFill>
                <a:ea typeface="Calibri"/>
                <a:cs typeface="Times New Roman"/>
              </a:rPr>
              <a:t>კომპანია რეგისტრირებულია ინდ. მეწარმედ</a:t>
            </a:r>
          </a:p>
          <a:p>
            <a:pPr indent="-342900">
              <a:spcBef>
                <a:spcPts val="0"/>
              </a:spcBef>
              <a:buClrTx/>
              <a:defRPr/>
            </a:pPr>
            <a:r>
              <a:rPr lang="ka-GE" sz="1700" dirty="0">
                <a:solidFill>
                  <a:schemeClr val="accent1">
                    <a:lumMod val="75000"/>
                  </a:schemeClr>
                </a:solidFill>
                <a:ea typeface="Calibri"/>
                <a:cs typeface="Times New Roman"/>
              </a:rPr>
              <a:t>კომპანიამ გაყიდა 49 000 ლარის პროდუქცია, </a:t>
            </a:r>
          </a:p>
          <a:p>
            <a:pPr marL="0" indent="0">
              <a:spcBef>
                <a:spcPts val="0"/>
              </a:spcBef>
              <a:buClrTx/>
              <a:buNone/>
              <a:defRPr/>
            </a:pPr>
            <a:r>
              <a:rPr lang="ka-GE" sz="1700" dirty="0">
                <a:solidFill>
                  <a:schemeClr val="accent1">
                    <a:lumMod val="75000"/>
                  </a:schemeClr>
                </a:solidFill>
                <a:ea typeface="Calibri"/>
                <a:cs typeface="Times New Roman"/>
              </a:rPr>
              <a:t>      თუმცა დაზიანების გამო უკან დაუბრუნდა 3600</a:t>
            </a:r>
          </a:p>
          <a:p>
            <a:pPr indent="-342900">
              <a:spcBef>
                <a:spcPts val="0"/>
              </a:spcBef>
              <a:buClrTx/>
              <a:defRPr/>
            </a:pPr>
            <a:r>
              <a:rPr lang="ka-GE" sz="1700" dirty="0">
                <a:solidFill>
                  <a:schemeClr val="accent1">
                    <a:lumMod val="75000"/>
                  </a:schemeClr>
                </a:solidFill>
                <a:ea typeface="Calibri"/>
                <a:cs typeface="Times New Roman"/>
              </a:rPr>
              <a:t>კომპანია პროდუქციის საწარმოებლად თანამშრომ-                      ლებს უხდის 15 000 ლარს, ასევე აქვს მასალის ხარჯი                                    5 000 ლარი და კომუნალურები 1 000 ლარი.</a:t>
            </a:r>
          </a:p>
          <a:p>
            <a:pPr indent="-342900">
              <a:spcBef>
                <a:spcPts val="0"/>
              </a:spcBef>
              <a:buClrTx/>
              <a:defRPr/>
            </a:pPr>
            <a:r>
              <a:rPr lang="ka-GE" sz="1700" dirty="0">
                <a:solidFill>
                  <a:schemeClr val="accent1">
                    <a:lumMod val="75000"/>
                  </a:schemeClr>
                </a:solidFill>
                <a:ea typeface="Calibri"/>
                <a:cs typeface="Times New Roman"/>
              </a:rPr>
              <a:t>კომპანიას ასევე ჰქონდა ადმინ. ხელფასების                                   ხარჯი 7 000; ტრანსპორტირების ხარჯი 2000;                                  ქირა 1500 და მარკეტინგული ხარჯი 2500 ლარი.</a:t>
            </a:r>
          </a:p>
          <a:p>
            <a:pPr indent="-342900">
              <a:spcBef>
                <a:spcPts val="0"/>
              </a:spcBef>
              <a:buClrTx/>
              <a:defRPr/>
            </a:pPr>
            <a:r>
              <a:rPr lang="ka-GE" sz="1700" dirty="0">
                <a:solidFill>
                  <a:schemeClr val="accent1">
                    <a:lumMod val="75000"/>
                  </a:schemeClr>
                </a:solidFill>
                <a:ea typeface="Calibri"/>
                <a:cs typeface="Times New Roman"/>
              </a:rPr>
              <a:t>კომპანიას აქვს სესხის გადასახადი 1200 ,                                               საიდანაც პროცენტის ნაწილს შეადგენს </a:t>
            </a:r>
            <a:r>
              <a:rPr lang="ka-GE" sz="1700" dirty="0">
                <a:solidFill>
                  <a:srgbClr val="FF0000"/>
                </a:solidFill>
                <a:ea typeface="Calibri"/>
                <a:cs typeface="Times New Roman"/>
              </a:rPr>
              <a:t>150</a:t>
            </a:r>
            <a:r>
              <a:rPr lang="ka-GE" sz="1700" dirty="0">
                <a:solidFill>
                  <a:schemeClr val="accent1">
                    <a:lumMod val="75000"/>
                  </a:schemeClr>
                </a:solidFill>
                <a:ea typeface="Calibri"/>
                <a:cs typeface="Times New Roman"/>
              </a:rPr>
              <a:t> ლარი</a:t>
            </a:r>
          </a:p>
          <a:p>
            <a:pPr indent="-342900">
              <a:spcBef>
                <a:spcPts val="0"/>
              </a:spcBef>
              <a:buClrTx/>
              <a:defRPr/>
            </a:pPr>
            <a:endParaRPr lang="ka-GE" sz="1800" dirty="0">
              <a:solidFill>
                <a:schemeClr val="accent1">
                  <a:lumMod val="75000"/>
                </a:schemeClr>
              </a:solidFill>
              <a:ea typeface="Calibri"/>
              <a:cs typeface="Times New Roman"/>
            </a:endParaRPr>
          </a:p>
        </p:txBody>
      </p:sp>
      <p:sp>
        <p:nvSpPr>
          <p:cNvPr id="6" name="Title 1"/>
          <p:cNvSpPr txBox="1">
            <a:spLocks/>
          </p:cNvSpPr>
          <p:nvPr/>
        </p:nvSpPr>
        <p:spPr>
          <a:xfrm>
            <a:off x="128954" y="61545"/>
            <a:ext cx="7766539" cy="131005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ka-GE" sz="2800" b="1" dirty="0">
                <a:solidFill>
                  <a:schemeClr val="accent1">
                    <a:lumMod val="75000"/>
                  </a:schemeClr>
                </a:solidFill>
              </a:rPr>
              <a:t>ფინანსური უწყისები: მოგება-ზარალის უწყისი</a:t>
            </a:r>
            <a:endParaRPr lang="en-GB" sz="2800" b="1" dirty="0">
              <a:solidFill>
                <a:schemeClr val="accent1">
                  <a:lumMod val="75000"/>
                </a:schemeClr>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D0282F9D-E1EB-478D-8C32-7FE1D2CF8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0" y="1099894"/>
            <a:ext cx="3556000" cy="5608637"/>
          </a:xfrm>
          <a:prstGeom prst="rect">
            <a:avLst/>
          </a:prstGeom>
        </p:spPr>
      </p:pic>
    </p:spTree>
    <p:extLst>
      <p:ext uri="{BB962C8B-B14F-4D97-AF65-F5344CB8AC3E}">
        <p14:creationId xmlns:p14="http://schemas.microsoft.com/office/powerpoint/2010/main" val="2227000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426720"/>
            <a:ext cx="8201023" cy="1178560"/>
          </a:xfrm>
        </p:spPr>
        <p:txBody>
          <a:bodyPr>
            <a:noAutofit/>
          </a:bodyPr>
          <a:lstStyle/>
          <a:p>
            <a:r>
              <a:rPr lang="ka-GE" sz="2800" dirty="0">
                <a:solidFill>
                  <a:schemeClr val="accent1">
                    <a:lumMod val="75000"/>
                  </a:schemeClr>
                </a:solidFill>
              </a:rPr>
              <a:t>ფინანსური უწყისები: საბალანსო უწყისი</a:t>
            </a:r>
            <a:br>
              <a:rPr lang="en-GB" sz="2800" dirty="0">
                <a:solidFill>
                  <a:schemeClr val="accent1">
                    <a:lumMod val="75000"/>
                  </a:schemeClr>
                </a:solidFill>
              </a:rPr>
            </a:br>
            <a:br>
              <a:rPr lang="ka-GE" sz="2800" b="1" dirty="0">
                <a:solidFill>
                  <a:schemeClr val="accent1">
                    <a:lumMod val="75000"/>
                  </a:schemeClr>
                </a:solidFill>
              </a:rPr>
            </a:br>
            <a:endParaRPr lang="ka-GE" sz="2000" b="1" i="1" dirty="0">
              <a:solidFill>
                <a:schemeClr val="accent1">
                  <a:lumMod val="75000"/>
                </a:schemeClr>
              </a:solidFill>
            </a:endParaRPr>
          </a:p>
        </p:txBody>
      </p:sp>
      <p:sp>
        <p:nvSpPr>
          <p:cNvPr id="3" name="Content Placeholder 2"/>
          <p:cNvSpPr>
            <a:spLocks noGrp="1"/>
          </p:cNvSpPr>
          <p:nvPr>
            <p:ph idx="1"/>
          </p:nvPr>
        </p:nvSpPr>
        <p:spPr>
          <a:xfrm>
            <a:off x="214311" y="1222375"/>
            <a:ext cx="7382243" cy="5556494"/>
          </a:xfrm>
        </p:spPr>
        <p:txBody>
          <a:bodyPr>
            <a:normAutofit/>
          </a:bodyPr>
          <a:lstStyle/>
          <a:p>
            <a:r>
              <a:rPr lang="ka-GE" sz="2000" b="1" dirty="0">
                <a:solidFill>
                  <a:schemeClr val="accent1">
                    <a:lumMod val="75000"/>
                  </a:schemeClr>
                </a:solidFill>
              </a:rPr>
              <a:t>აქტივი</a:t>
            </a:r>
            <a:r>
              <a:rPr lang="ka-GE" sz="2000" dirty="0">
                <a:solidFill>
                  <a:schemeClr val="accent1">
                    <a:lumMod val="75000"/>
                  </a:schemeClr>
                </a:solidFill>
              </a:rPr>
              <a:t> არის ნებისმიერი ფასეულობა, რომელსაც კომპანია ფლობს ან რომელიც სხვებს მართებთ კომპანიის მიმართ. </a:t>
            </a:r>
          </a:p>
          <a:p>
            <a:pPr lvl="1">
              <a:buFont typeface="Arial" panose="020B0604020202020204" pitchFamily="34" charset="0"/>
              <a:buChar char="•"/>
            </a:pPr>
            <a:r>
              <a:rPr lang="ka-GE" sz="2000" dirty="0">
                <a:solidFill>
                  <a:schemeClr val="accent1">
                    <a:lumMod val="75000"/>
                  </a:schemeClr>
                </a:solidFill>
              </a:rPr>
              <a:t>მოკლევადიანი</a:t>
            </a:r>
          </a:p>
          <a:p>
            <a:pPr lvl="1">
              <a:buFont typeface="Arial" panose="020B0604020202020204" pitchFamily="34" charset="0"/>
              <a:buChar char="•"/>
            </a:pPr>
            <a:r>
              <a:rPr lang="ka-GE" sz="2000" dirty="0">
                <a:solidFill>
                  <a:schemeClr val="accent1">
                    <a:lumMod val="75000"/>
                  </a:schemeClr>
                </a:solidFill>
              </a:rPr>
              <a:t>გრძელვადიანი</a:t>
            </a:r>
          </a:p>
          <a:p>
            <a:endParaRPr lang="ka-GE" sz="2000" dirty="0">
              <a:solidFill>
                <a:schemeClr val="accent1">
                  <a:lumMod val="75000"/>
                </a:schemeClr>
              </a:solidFill>
            </a:endParaRPr>
          </a:p>
          <a:p>
            <a:r>
              <a:rPr lang="ka-GE" sz="2000" b="1" dirty="0">
                <a:solidFill>
                  <a:schemeClr val="accent1">
                    <a:lumMod val="75000"/>
                  </a:schemeClr>
                </a:solidFill>
              </a:rPr>
              <a:t>ვალდებულება</a:t>
            </a:r>
            <a:r>
              <a:rPr lang="ka-GE" sz="2000" dirty="0">
                <a:solidFill>
                  <a:schemeClr val="accent1">
                    <a:lumMod val="75000"/>
                  </a:schemeClr>
                </a:solidFill>
              </a:rPr>
              <a:t> არის ის, რაც კომპანიას ეკისრება სხვა იურიდიული თუ ფიზიკური პირის მიმართ.</a:t>
            </a:r>
          </a:p>
          <a:p>
            <a:pPr lvl="1">
              <a:buFont typeface="Arial" panose="020B0604020202020204" pitchFamily="34" charset="0"/>
              <a:buChar char="•"/>
            </a:pPr>
            <a:r>
              <a:rPr lang="ka-GE" sz="2000" dirty="0">
                <a:solidFill>
                  <a:schemeClr val="accent1">
                    <a:lumMod val="75000"/>
                  </a:schemeClr>
                </a:solidFill>
              </a:rPr>
              <a:t>მოკლევადიანი</a:t>
            </a:r>
          </a:p>
          <a:p>
            <a:pPr lvl="1">
              <a:buFont typeface="Arial" panose="020B0604020202020204" pitchFamily="34" charset="0"/>
              <a:buChar char="•"/>
            </a:pPr>
            <a:r>
              <a:rPr lang="ka-GE" sz="2000" dirty="0">
                <a:solidFill>
                  <a:schemeClr val="accent1">
                    <a:lumMod val="75000"/>
                  </a:schemeClr>
                </a:solidFill>
              </a:rPr>
              <a:t>გრძელვადიანი</a:t>
            </a:r>
          </a:p>
          <a:p>
            <a:endParaRPr lang="ka-GE" sz="2000" dirty="0">
              <a:solidFill>
                <a:schemeClr val="accent1">
                  <a:lumMod val="75000"/>
                </a:schemeClr>
              </a:solidFill>
            </a:endParaRPr>
          </a:p>
          <a:p>
            <a:r>
              <a:rPr lang="ka-GE" sz="2000" b="1" dirty="0">
                <a:solidFill>
                  <a:schemeClr val="accent1">
                    <a:lumMod val="75000"/>
                  </a:schemeClr>
                </a:solidFill>
              </a:rPr>
              <a:t>კაპიტალი</a:t>
            </a:r>
            <a:r>
              <a:rPr lang="ka-GE" sz="2000" dirty="0">
                <a:solidFill>
                  <a:schemeClr val="accent1">
                    <a:lumMod val="75000"/>
                  </a:schemeClr>
                </a:solidFill>
              </a:rPr>
              <a:t> არის მფლობელების მიერ ბიზნესში ინვესტირებული ფული ან ქონება. </a:t>
            </a:r>
          </a:p>
          <a:p>
            <a:pPr lvl="1">
              <a:buFont typeface="Arial" panose="020B0604020202020204" pitchFamily="34" charset="0"/>
              <a:buChar char="•"/>
            </a:pPr>
            <a:r>
              <a:rPr lang="ka-GE" sz="2000" dirty="0">
                <a:solidFill>
                  <a:schemeClr val="accent1">
                    <a:lumMod val="75000"/>
                  </a:schemeClr>
                </a:solidFill>
              </a:rPr>
              <a:t>მფლობელის ინვესტიცია ბიზნესში</a:t>
            </a:r>
          </a:p>
          <a:p>
            <a:pPr lvl="1">
              <a:buFont typeface="Arial" panose="020B0604020202020204" pitchFamily="34" charset="0"/>
              <a:buChar char="•"/>
            </a:pPr>
            <a:r>
              <a:rPr lang="ka-GE" sz="2000" dirty="0">
                <a:solidFill>
                  <a:schemeClr val="accent1">
                    <a:lumMod val="75000"/>
                  </a:schemeClr>
                </a:solidFill>
              </a:rPr>
              <a:t>ბიზნესის მოგება დივიდენდის გადახდის შემდგომ</a:t>
            </a:r>
          </a:p>
          <a:p>
            <a:pPr lvl="1"/>
            <a:endParaRPr lang="ka-GE" dirty="0">
              <a:solidFill>
                <a:schemeClr val="accent1">
                  <a:lumMod val="75000"/>
                </a:schemeClr>
              </a:solidFill>
            </a:endParaRPr>
          </a:p>
          <a:p>
            <a:endParaRPr lang="en-GB" sz="1800" dirty="0">
              <a:solidFill>
                <a:schemeClr val="accent1">
                  <a:lumMod val="75000"/>
                </a:schemeClr>
              </a:solidFill>
            </a:endParaRP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277587" y="3651322"/>
            <a:ext cx="3652102" cy="2110103"/>
          </a:xfrm>
          <a:prstGeom prst="rect">
            <a:avLst/>
          </a:prstGeom>
        </p:spPr>
      </p:pic>
    </p:spTree>
    <p:extLst>
      <p:ext uri="{BB962C8B-B14F-4D97-AF65-F5344CB8AC3E}">
        <p14:creationId xmlns:p14="http://schemas.microsoft.com/office/powerpoint/2010/main" val="42817627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23" y="182563"/>
            <a:ext cx="6773008" cy="792162"/>
          </a:xfrm>
        </p:spPr>
        <p:txBody>
          <a:bodyPr>
            <a:noAutofit/>
          </a:bodyPr>
          <a:lstStyle/>
          <a:p>
            <a:r>
              <a:rPr lang="ka-GE" sz="2800" dirty="0">
                <a:solidFill>
                  <a:schemeClr val="accent1">
                    <a:lumMod val="75000"/>
                  </a:schemeClr>
                </a:solidFill>
              </a:rPr>
              <a:t>ფინანსური უწყისები: საბალანსო უწყისი</a:t>
            </a:r>
            <a:endParaRPr lang="ka-GE" sz="2800" b="1" dirty="0">
              <a:solidFill>
                <a:schemeClr val="accent1">
                  <a:lumMod val="75000"/>
                </a:schemeClr>
              </a:solidFill>
            </a:endParaRPr>
          </a:p>
        </p:txBody>
      </p:sp>
      <p:sp>
        <p:nvSpPr>
          <p:cNvPr id="6" name="Content Placeholder 5"/>
          <p:cNvSpPr>
            <a:spLocks noGrp="1"/>
          </p:cNvSpPr>
          <p:nvPr>
            <p:ph idx="1"/>
          </p:nvPr>
        </p:nvSpPr>
        <p:spPr>
          <a:xfrm>
            <a:off x="191233" y="5977916"/>
            <a:ext cx="7844204" cy="792162"/>
          </a:xfrm>
        </p:spPr>
        <p:txBody>
          <a:bodyPr/>
          <a:lstStyle/>
          <a:p>
            <a:pPr marL="0" indent="0">
              <a:buNone/>
            </a:pPr>
            <a:r>
              <a:rPr lang="ka-GE" sz="1600" dirty="0">
                <a:solidFill>
                  <a:schemeClr val="accent1">
                    <a:lumMod val="75000"/>
                  </a:schemeClr>
                </a:solidFill>
              </a:rPr>
              <a:t>გაუნაწილებელი მოგება=წმინდა მოგება-დივიდენდი</a:t>
            </a:r>
          </a:p>
          <a:p>
            <a:pPr marL="0" indent="0">
              <a:buNone/>
            </a:pPr>
            <a:r>
              <a:rPr lang="en-GB" sz="1800" b="1" dirty="0">
                <a:solidFill>
                  <a:schemeClr val="accent1">
                    <a:lumMod val="75000"/>
                  </a:schemeClr>
                </a:solidFill>
                <a:hlinkClick r:id="rId3"/>
              </a:rPr>
              <a:t>www.nbg.gov.ge/index.php?m=706&amp;lng=geo</a:t>
            </a:r>
            <a:endParaRPr lang="en-US" sz="1800" dirty="0"/>
          </a:p>
        </p:txBody>
      </p:sp>
      <p:sp>
        <p:nvSpPr>
          <p:cNvPr id="5"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0" name="Picture 9">
            <a:extLst>
              <a:ext uri="{FF2B5EF4-FFF2-40B4-BE49-F238E27FC236}">
                <a16:creationId xmlns:a16="http://schemas.microsoft.com/office/drawing/2014/main" id="{0D68720C-AB38-414E-A859-2AAD5C73D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33" y="1306982"/>
            <a:ext cx="4256327" cy="4338677"/>
          </a:xfrm>
          <a:prstGeom prst="rect">
            <a:avLst/>
          </a:prstGeom>
        </p:spPr>
      </p:pic>
      <p:pic>
        <p:nvPicPr>
          <p:cNvPr id="11" name="Picture 10">
            <a:extLst>
              <a:ext uri="{FF2B5EF4-FFF2-40B4-BE49-F238E27FC236}">
                <a16:creationId xmlns:a16="http://schemas.microsoft.com/office/drawing/2014/main" id="{6D597DB8-97EC-46E7-A35E-03BE19214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6442" y="1289553"/>
            <a:ext cx="4256326" cy="4356106"/>
          </a:xfrm>
          <a:prstGeom prst="rect">
            <a:avLst/>
          </a:prstGeom>
        </p:spPr>
      </p:pic>
    </p:spTree>
    <p:extLst>
      <p:ext uri="{BB962C8B-B14F-4D97-AF65-F5344CB8AC3E}">
        <p14:creationId xmlns:p14="http://schemas.microsoft.com/office/powerpoint/2010/main" val="36844109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49" y="404448"/>
            <a:ext cx="7329031" cy="994826"/>
          </a:xfrm>
        </p:spPr>
        <p:txBody>
          <a:bodyPr vert="horz" lIns="91440" tIns="45720" rIns="91440" bIns="45720" rtlCol="0" anchor="b">
            <a:noAutofit/>
          </a:bodyPr>
          <a:lstStyle/>
          <a:p>
            <a:pPr defTabSz="914400"/>
            <a:br>
              <a:rPr lang="en-US" sz="2800" dirty="0"/>
            </a:br>
            <a:br>
              <a:rPr lang="en-US" sz="2800" b="1" dirty="0">
                <a:solidFill>
                  <a:schemeClr val="accent1">
                    <a:lumMod val="75000"/>
                  </a:schemeClr>
                </a:solidFill>
              </a:rPr>
            </a:br>
            <a:br>
              <a:rPr lang="en-US" sz="2800" dirty="0"/>
            </a:br>
            <a:r>
              <a:rPr lang="en-US" sz="2800" dirty="0">
                <a:solidFill>
                  <a:schemeClr val="accent1">
                    <a:lumMod val="75000"/>
                  </a:schemeClr>
                </a:solidFill>
              </a:rPr>
              <a:t>II </a:t>
            </a:r>
            <a:r>
              <a:rPr lang="ka-GE" sz="2800" dirty="0">
                <a:solidFill>
                  <a:schemeClr val="accent1">
                    <a:lumMod val="75000"/>
                  </a:schemeClr>
                </a:solidFill>
              </a:rPr>
              <a:t>დღე - ბიზნესის გადახდისუნარიანობის შეფასება</a:t>
            </a:r>
            <a:br>
              <a:rPr lang="en-US" sz="2800" dirty="0"/>
            </a:br>
            <a:endParaRPr lang="en-US" sz="2800" dirty="0"/>
          </a:p>
        </p:txBody>
      </p:sp>
      <p:sp>
        <p:nvSpPr>
          <p:cNvPr id="7" name="Content Placeholder 6"/>
          <p:cNvSpPr>
            <a:spLocks noGrp="1"/>
          </p:cNvSpPr>
          <p:nvPr>
            <p:ph idx="1"/>
          </p:nvPr>
        </p:nvSpPr>
        <p:spPr>
          <a:xfrm>
            <a:off x="1393527" y="1314149"/>
            <a:ext cx="6714153" cy="4832652"/>
          </a:xfrm>
        </p:spPr>
        <p:txBody>
          <a:bodyPr vert="horz" lIns="91440" tIns="45720" rIns="91440" bIns="45720" rtlCol="0">
            <a:normAutofit lnSpcReduction="10000"/>
          </a:bodyPr>
          <a:lstStyle/>
          <a:p>
            <a:pPr marL="0" indent="0">
              <a:buNone/>
            </a:pPr>
            <a:r>
              <a:rPr lang="ka-GE" sz="2200" dirty="0">
                <a:solidFill>
                  <a:schemeClr val="accent1">
                    <a:lumMod val="75000"/>
                  </a:schemeClr>
                </a:solidFill>
              </a:rPr>
              <a:t>რატომ არის მნიშვნელოვანი ბიზნესის გადახდისუნარიანობის შეფასება</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საკრედიტო-საინფორმაციო ბიურო</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ფინანსური ორგანიზაციის მიერ მოთხოვნილი დოკუმენტაცია</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ფინანსური უწყისები</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ფინანსური კოეფიციენტები</a:t>
            </a:r>
          </a:p>
          <a:p>
            <a:endParaRPr lang="ka-GE" sz="2000" dirty="0">
              <a:solidFill>
                <a:schemeClr val="accent1">
                  <a:lumMod val="75000"/>
                </a:schemeClr>
              </a:solidFill>
            </a:endParaRPr>
          </a:p>
        </p:txBody>
      </p:sp>
      <p:sp>
        <p:nvSpPr>
          <p:cNvPr id="10"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5" name="Picture 14">
            <a:extLst>
              <a:ext uri="{FF2B5EF4-FFF2-40B4-BE49-F238E27FC236}">
                <a16:creationId xmlns:a16="http://schemas.microsoft.com/office/drawing/2014/main" id="{1F95C877-5A57-4A81-A5A0-8C7A281396A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08258" y="4497518"/>
            <a:ext cx="804702" cy="799496"/>
          </a:xfrm>
          <a:prstGeom prst="rect">
            <a:avLst/>
          </a:prstGeom>
        </p:spPr>
      </p:pic>
      <p:pic>
        <p:nvPicPr>
          <p:cNvPr id="16" name="Picture 15">
            <a:extLst>
              <a:ext uri="{FF2B5EF4-FFF2-40B4-BE49-F238E27FC236}">
                <a16:creationId xmlns:a16="http://schemas.microsoft.com/office/drawing/2014/main" id="{F15EAE2D-7A76-4036-B712-F3B48647AD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486" y="1314149"/>
            <a:ext cx="954246" cy="1019711"/>
          </a:xfrm>
          <a:prstGeom prst="rect">
            <a:avLst/>
          </a:prstGeom>
        </p:spPr>
      </p:pic>
      <p:pic>
        <p:nvPicPr>
          <p:cNvPr id="17" name="Picture 16">
            <a:extLst>
              <a:ext uri="{FF2B5EF4-FFF2-40B4-BE49-F238E27FC236}">
                <a16:creationId xmlns:a16="http://schemas.microsoft.com/office/drawing/2014/main" id="{1927A955-79B0-426E-8301-ED1232BE100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210" b="97984" l="3709" r="10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67133" y="5418017"/>
            <a:ext cx="1217595" cy="896451"/>
          </a:xfrm>
          <a:prstGeom prst="rect">
            <a:avLst/>
          </a:prstGeom>
        </p:spPr>
      </p:pic>
      <p:pic>
        <p:nvPicPr>
          <p:cNvPr id="18" name="Picture 2" descr="Related image">
            <a:extLst>
              <a:ext uri="{FF2B5EF4-FFF2-40B4-BE49-F238E27FC236}">
                <a16:creationId xmlns:a16="http://schemas.microsoft.com/office/drawing/2014/main" id="{2951A8F1-BCED-4F43-B52C-55107B0826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133" y="3341724"/>
            <a:ext cx="1323479" cy="986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DF9761-7397-4A01-BDE2-9837F36A8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207" y="2384736"/>
            <a:ext cx="954246" cy="906112"/>
          </a:xfrm>
          <a:prstGeom prst="rect">
            <a:avLst/>
          </a:prstGeom>
        </p:spPr>
      </p:pic>
    </p:spTree>
    <p:extLst>
      <p:ext uri="{BB962C8B-B14F-4D97-AF65-F5344CB8AC3E}">
        <p14:creationId xmlns:p14="http://schemas.microsoft.com/office/powerpoint/2010/main" val="3922676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129809"/>
            <a:ext cx="6855070" cy="792162"/>
          </a:xfrm>
        </p:spPr>
        <p:txBody>
          <a:bodyPr>
            <a:normAutofit/>
          </a:bodyPr>
          <a:lstStyle/>
          <a:p>
            <a:r>
              <a:rPr lang="ka-GE" sz="2800" dirty="0">
                <a:solidFill>
                  <a:schemeClr val="accent1">
                    <a:lumMod val="75000"/>
                  </a:schemeClr>
                </a:solidFill>
              </a:rPr>
              <a:t>ფინანსური კოეფიციენტები</a:t>
            </a:r>
            <a:endParaRPr lang="en-GB" sz="2600" b="1" dirty="0">
              <a:solidFill>
                <a:srgbClr val="FFFFFF"/>
              </a:solidFill>
            </a:endParaRPr>
          </a:p>
        </p:txBody>
      </p:sp>
      <p:sp>
        <p:nvSpPr>
          <p:cNvPr id="3" name="Content Placeholder 2"/>
          <p:cNvSpPr>
            <a:spLocks noGrp="1"/>
          </p:cNvSpPr>
          <p:nvPr>
            <p:ph idx="1"/>
          </p:nvPr>
        </p:nvSpPr>
        <p:spPr>
          <a:xfrm>
            <a:off x="293077" y="921970"/>
            <a:ext cx="5720861" cy="5580429"/>
          </a:xfrm>
        </p:spPr>
        <p:txBody>
          <a:bodyPr anchor="ctr">
            <a:noAutofit/>
          </a:bodyPr>
          <a:lstStyle/>
          <a:p>
            <a:pPr marL="85725" lvl="2" indent="-285750">
              <a:lnSpc>
                <a:spcPct val="115000"/>
              </a:lnSpc>
              <a:spcBef>
                <a:spcPct val="30000"/>
              </a:spcBef>
              <a:buClr>
                <a:schemeClr val="bg2"/>
              </a:buClr>
              <a:buFont typeface="Arial" panose="020B0604020202020204" pitchFamily="34" charset="0"/>
              <a:buChar char="•"/>
            </a:pPr>
            <a:r>
              <a:rPr lang="ka-GE" sz="1600" b="1" dirty="0">
                <a:solidFill>
                  <a:schemeClr val="accent1">
                    <a:lumMod val="75000"/>
                  </a:schemeClr>
                </a:solidFill>
                <a:ea typeface="+mn-ea"/>
                <a:cs typeface="+mn-cs"/>
              </a:rPr>
              <a:t>სესხის მომსახურების კოეფიციენტი (&gt;1.3)</a:t>
            </a:r>
          </a:p>
          <a:p>
            <a:pPr lvl="1">
              <a:buFont typeface="Arial" panose="020B0604020202020204" pitchFamily="34" charset="0"/>
              <a:buChar char="•"/>
            </a:pPr>
            <a:r>
              <a:rPr lang="ka-GE" sz="1600" dirty="0">
                <a:solidFill>
                  <a:schemeClr val="accent1">
                    <a:lumMod val="75000"/>
                  </a:schemeClr>
                </a:solidFill>
              </a:rPr>
              <a:t>ბიზნესის გადახდისუნარიანობის განსაზღვრა</a:t>
            </a:r>
          </a:p>
          <a:p>
            <a:pPr lvl="1">
              <a:buFont typeface="Arial" panose="020B0604020202020204" pitchFamily="34" charset="0"/>
              <a:buChar char="•"/>
            </a:pPr>
            <a:r>
              <a:rPr lang="ka-GE" sz="1600" dirty="0">
                <a:solidFill>
                  <a:schemeClr val="accent1">
                    <a:lumMod val="75000"/>
                  </a:schemeClr>
                </a:solidFill>
              </a:rPr>
              <a:t>აქვს თუ არა ბიზნესს საკმარისი წმინდა შემოსავლები საკრედიტო ვალების დასაფარად </a:t>
            </a:r>
          </a:p>
          <a:p>
            <a:pPr marL="152400" lvl="1" indent="0">
              <a:buNone/>
            </a:pPr>
            <a:endParaRPr lang="ka-GE" sz="1600" dirty="0">
              <a:solidFill>
                <a:schemeClr val="accent1">
                  <a:lumMod val="75000"/>
                </a:schemeClr>
              </a:solidFill>
            </a:endParaRPr>
          </a:p>
          <a:p>
            <a:pPr marL="85725" indent="-285750"/>
            <a:r>
              <a:rPr lang="ka-GE" sz="1600" b="1" dirty="0">
                <a:solidFill>
                  <a:schemeClr val="accent1">
                    <a:lumMod val="75000"/>
                  </a:schemeClr>
                </a:solidFill>
              </a:rPr>
              <a:t> მიმდინარე ლიკვიდობის კოეფიციენტი (&gt;1)</a:t>
            </a:r>
          </a:p>
          <a:p>
            <a:pPr lvl="1">
              <a:buFont typeface="Arial" panose="020B0604020202020204" pitchFamily="34" charset="0"/>
              <a:buChar char="•"/>
            </a:pPr>
            <a:r>
              <a:rPr lang="ka-GE" sz="1600" dirty="0">
                <a:solidFill>
                  <a:schemeClr val="accent1">
                    <a:lumMod val="75000"/>
                  </a:schemeClr>
                </a:solidFill>
              </a:rPr>
              <a:t>საკმარისია თუ არა ბიზნესის აქტივი, რომლის ფულად გარდაქმნა მარტივია, იმისათვის, რომ იგი დაიხარჯოს მოკლევადიანი ვალდებულებების დასაფარად</a:t>
            </a:r>
          </a:p>
          <a:p>
            <a:pPr marL="542925" lvl="1" indent="0">
              <a:buNone/>
            </a:pPr>
            <a:endParaRPr lang="ka-GE" sz="1600" b="1" dirty="0">
              <a:solidFill>
                <a:schemeClr val="accent1">
                  <a:lumMod val="75000"/>
                </a:schemeClr>
              </a:solidFill>
            </a:endParaRPr>
          </a:p>
          <a:p>
            <a:pPr marL="85725" indent="-285750"/>
            <a:r>
              <a:rPr lang="ka-GE" sz="1600" b="1" dirty="0">
                <a:solidFill>
                  <a:schemeClr val="accent1">
                    <a:lumMod val="75000"/>
                  </a:schemeClr>
                </a:solidFill>
              </a:rPr>
              <a:t>ფინანსური დამოუკიდებლობის კოეფიციენტი ( &gt;30%)</a:t>
            </a:r>
          </a:p>
          <a:p>
            <a:pPr lvl="1">
              <a:buFont typeface="Arial" panose="020B0604020202020204" pitchFamily="34" charset="0"/>
              <a:buChar char="•"/>
            </a:pPr>
            <a:r>
              <a:rPr lang="ka-GE" sz="1600" dirty="0">
                <a:solidFill>
                  <a:schemeClr val="accent1">
                    <a:lumMod val="75000"/>
                  </a:schemeClr>
                </a:solidFill>
              </a:rPr>
              <a:t>რა მოცულობის ვალდებულების დამატების საშუალება აქვს ბიზნესს ისე, რომ საჭიროების შემთხვევაში ფინანსურ პრობლემებს საკუთარი კაპიტალით გაუმკლავდეს</a:t>
            </a:r>
            <a:r>
              <a:rPr lang="ka-GE" sz="1400" dirty="0">
                <a:solidFill>
                  <a:schemeClr val="accent1">
                    <a:lumMod val="75000"/>
                  </a:schemeClr>
                </a:solidFill>
              </a:rPr>
              <a:t>.</a:t>
            </a:r>
          </a:p>
          <a:p>
            <a:endParaRPr lang="en-GB" sz="1400" dirty="0">
              <a:solidFill>
                <a:schemeClr val="accent1">
                  <a:lumMod val="50000"/>
                </a:schemeClr>
              </a:solidFill>
            </a:endParaRPr>
          </a:p>
        </p:txBody>
      </p:sp>
      <p:sp>
        <p:nvSpPr>
          <p:cNvPr id="6"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7" name="Picture 6">
            <a:extLst>
              <a:ext uri="{FF2B5EF4-FFF2-40B4-BE49-F238E27FC236}">
                <a16:creationId xmlns:a16="http://schemas.microsoft.com/office/drawing/2014/main" id="{3E486A4C-EC36-4181-8725-C24C8A19ABD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1696" y="1729996"/>
            <a:ext cx="2401381" cy="2265155"/>
          </a:xfrm>
          <a:prstGeom prst="rect">
            <a:avLst/>
          </a:prstGeom>
        </p:spPr>
      </p:pic>
    </p:spTree>
    <p:extLst>
      <p:ext uri="{BB962C8B-B14F-4D97-AF65-F5344CB8AC3E}">
        <p14:creationId xmlns:p14="http://schemas.microsoft.com/office/powerpoint/2010/main" val="31316615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62" y="2560320"/>
            <a:ext cx="6790240" cy="3535680"/>
          </a:xfrm>
        </p:spPr>
        <p:txBody>
          <a:bodyPr>
            <a:normAutofit lnSpcReduction="10000"/>
          </a:bodyPr>
          <a:lstStyle/>
          <a:p>
            <a:pPr marL="114300" indent="0">
              <a:buNone/>
            </a:pPr>
            <a:endParaRPr lang="ka-GE" sz="2000" dirty="0">
              <a:solidFill>
                <a:schemeClr val="accent1">
                  <a:lumMod val="75000"/>
                </a:schemeClr>
              </a:solidFill>
            </a:endParaRPr>
          </a:p>
          <a:p>
            <a:pPr marL="114300" indent="0" algn="ctr">
              <a:buNone/>
            </a:pPr>
            <a:r>
              <a:rPr lang="ka-GE" sz="2000" dirty="0">
                <a:solidFill>
                  <a:schemeClr val="accent1">
                    <a:lumMod val="75000"/>
                  </a:schemeClr>
                </a:solidFill>
              </a:rPr>
              <a:t>სესხის მომსახურების კოეფიციენტი</a:t>
            </a:r>
          </a:p>
          <a:p>
            <a:pPr marL="114300" indent="0" algn="ctr">
              <a:buNone/>
            </a:pPr>
            <a:endParaRPr lang="ka-GE" sz="2000" dirty="0">
              <a:solidFill>
                <a:schemeClr val="accent1">
                  <a:lumMod val="75000"/>
                </a:schemeClr>
              </a:solidFill>
            </a:endParaRPr>
          </a:p>
          <a:p>
            <a:pPr marL="114300" indent="0" algn="ctr">
              <a:buNone/>
            </a:pPr>
            <a:endParaRPr lang="en-GB" sz="2000" dirty="0">
              <a:solidFill>
                <a:schemeClr val="accent1">
                  <a:lumMod val="75000"/>
                </a:schemeClr>
              </a:solidFill>
            </a:endParaRPr>
          </a:p>
          <a:p>
            <a:pPr marL="114300" indent="0" algn="ctr">
              <a:buNone/>
            </a:pPr>
            <a:r>
              <a:rPr lang="ka-GE" sz="2000" dirty="0">
                <a:solidFill>
                  <a:schemeClr val="accent1">
                    <a:lumMod val="75000"/>
                  </a:schemeClr>
                </a:solidFill>
              </a:rPr>
              <a:t>ყოველთვიური მოგება (საპროცენტო ხარჯამდე და მოგების გადასახადამდე -  </a:t>
            </a:r>
            <a:r>
              <a:rPr lang="en-US" sz="2000" dirty="0">
                <a:solidFill>
                  <a:schemeClr val="accent1">
                    <a:lumMod val="75000"/>
                  </a:schemeClr>
                </a:solidFill>
              </a:rPr>
              <a:t>EBIT</a:t>
            </a:r>
            <a:r>
              <a:rPr lang="ka-GE" sz="2000" dirty="0">
                <a:solidFill>
                  <a:schemeClr val="accent1">
                    <a:lumMod val="75000"/>
                  </a:schemeClr>
                </a:solidFill>
              </a:rPr>
              <a:t>)</a:t>
            </a:r>
          </a:p>
          <a:p>
            <a:pPr marL="114300" indent="0" algn="ctr">
              <a:buNone/>
            </a:pPr>
            <a:endParaRPr lang="ka-GE" sz="2000" dirty="0">
              <a:solidFill>
                <a:schemeClr val="accent1">
                  <a:lumMod val="75000"/>
                </a:schemeClr>
              </a:solidFill>
            </a:endParaRPr>
          </a:p>
          <a:p>
            <a:pPr marL="114300" indent="0" algn="ctr">
              <a:buNone/>
            </a:pPr>
            <a:endParaRPr lang="ka-GE" sz="2000" dirty="0">
              <a:solidFill>
                <a:schemeClr val="accent1">
                  <a:lumMod val="75000"/>
                </a:schemeClr>
              </a:solidFill>
            </a:endParaRPr>
          </a:p>
          <a:p>
            <a:pPr marL="114300" indent="0" algn="ctr">
              <a:buNone/>
            </a:pPr>
            <a:r>
              <a:rPr lang="en-US" sz="2000" dirty="0">
                <a:solidFill>
                  <a:schemeClr val="accent1">
                    <a:lumMod val="75000"/>
                  </a:schemeClr>
                </a:solidFill>
              </a:rPr>
              <a:t>მსესხებლის</a:t>
            </a:r>
            <a:r>
              <a:rPr lang="ka-GE" sz="2000" dirty="0">
                <a:solidFill>
                  <a:schemeClr val="accent1">
                    <a:lumMod val="75000"/>
                  </a:schemeClr>
                </a:solidFill>
              </a:rPr>
              <a:t> </a:t>
            </a:r>
            <a:r>
              <a:rPr lang="en-US" sz="2000" dirty="0">
                <a:solidFill>
                  <a:schemeClr val="accent1">
                    <a:lumMod val="75000"/>
                  </a:schemeClr>
                </a:solidFill>
              </a:rPr>
              <a:t>ყოველთვიური </a:t>
            </a:r>
            <a:r>
              <a:rPr lang="ka-GE" sz="2000" dirty="0">
                <a:solidFill>
                  <a:schemeClr val="accent1">
                    <a:lumMod val="75000"/>
                  </a:schemeClr>
                </a:solidFill>
              </a:rPr>
              <a:t>სესხის გადასახადი (</a:t>
            </a:r>
            <a:r>
              <a:rPr lang="en-US" sz="2000" dirty="0">
                <a:solidFill>
                  <a:schemeClr val="accent1">
                    <a:lumMod val="75000"/>
                  </a:schemeClr>
                </a:solidFill>
              </a:rPr>
              <a:t>PMT) </a:t>
            </a:r>
            <a:endParaRPr lang="ka-GE" sz="2000" dirty="0">
              <a:solidFill>
                <a:schemeClr val="accent1">
                  <a:lumMod val="75000"/>
                </a:schemeClr>
              </a:solidFill>
            </a:endParaRPr>
          </a:p>
          <a:p>
            <a:pPr marL="114300" indent="0">
              <a:buNone/>
            </a:pPr>
            <a:endParaRPr lang="en-GB" sz="1800" dirty="0">
              <a:solidFill>
                <a:schemeClr val="accent1">
                  <a:lumMod val="75000"/>
                </a:schemeClr>
              </a:solidFill>
            </a:endParaRPr>
          </a:p>
        </p:txBody>
      </p:sp>
      <p:sp>
        <p:nvSpPr>
          <p:cNvPr id="4" name="AutoShape 4" descr="Image result for divide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divide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p:cNvSpPr>
            <a:spLocks noGrp="1"/>
          </p:cNvSpPr>
          <p:nvPr>
            <p:ph type="title"/>
          </p:nvPr>
        </p:nvSpPr>
        <p:spPr>
          <a:xfrm>
            <a:off x="222982" y="465138"/>
            <a:ext cx="7048256" cy="1109662"/>
          </a:xfrm>
        </p:spPr>
        <p:txBody>
          <a:bodyPr>
            <a:noAutofit/>
          </a:bodyPr>
          <a:lstStyle/>
          <a:p>
            <a:pPr marL="114300"/>
            <a:r>
              <a:rPr lang="ka-GE" sz="2800" dirty="0">
                <a:solidFill>
                  <a:schemeClr val="accent1">
                    <a:lumMod val="75000"/>
                  </a:schemeClr>
                </a:solidFill>
              </a:rPr>
              <a:t>სესხის მომსახურების კოეფიციენტი</a:t>
            </a:r>
            <a:br>
              <a:rPr lang="en-US" sz="2800" i="1" dirty="0">
                <a:solidFill>
                  <a:schemeClr val="accent1">
                    <a:lumMod val="75000"/>
                  </a:schemeClr>
                </a:solidFill>
              </a:rPr>
            </a:br>
            <a:br>
              <a:rPr lang="ka-GE" sz="2800" b="1" dirty="0">
                <a:solidFill>
                  <a:schemeClr val="accent1">
                    <a:lumMod val="75000"/>
                  </a:schemeClr>
                </a:solidFill>
              </a:rPr>
            </a:br>
            <a:endParaRPr lang="ka-GE" sz="2000" b="1" i="1" dirty="0">
              <a:solidFill>
                <a:schemeClr val="accent1">
                  <a:lumMod val="75000"/>
                </a:schemeClr>
              </a:solidFill>
            </a:endParaRPr>
          </a:p>
        </p:txBody>
      </p:sp>
      <p:pic>
        <p:nvPicPr>
          <p:cNvPr id="7"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0013" y="3345122"/>
            <a:ext cx="735538" cy="70618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489" y="4884344"/>
            <a:ext cx="890586" cy="80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5362" name="Picture 2" descr="Image result for financial ratios clipa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8002" y="908050"/>
            <a:ext cx="2427735" cy="24277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FDF4F44-725E-4958-8942-5BC94F279BBC}"/>
              </a:ext>
            </a:extLst>
          </p:cNvPr>
          <p:cNvSpPr/>
          <p:nvPr/>
        </p:nvSpPr>
        <p:spPr>
          <a:xfrm>
            <a:off x="361950" y="1314965"/>
            <a:ext cx="6102985" cy="1975926"/>
          </a:xfrm>
          <a:prstGeom prst="rect">
            <a:avLst/>
          </a:prstGeom>
        </p:spPr>
        <p:txBody>
          <a:bodyPr wrap="square">
            <a:spAutoFit/>
          </a:bodyPr>
          <a:lstStyle/>
          <a:p>
            <a:pPr marL="85725" lvl="2" indent="-285750">
              <a:lnSpc>
                <a:spcPct val="115000"/>
              </a:lnSpc>
              <a:spcBef>
                <a:spcPct val="30000"/>
              </a:spcBef>
              <a:buClr>
                <a:schemeClr val="bg2"/>
              </a:buClr>
              <a:buFont typeface="Arial" panose="020B0604020202020204" pitchFamily="34" charset="0"/>
              <a:buChar char="•"/>
            </a:pPr>
            <a:r>
              <a:rPr lang="ka-GE" sz="1600" b="1" dirty="0">
                <a:solidFill>
                  <a:schemeClr val="accent1">
                    <a:lumMod val="75000"/>
                  </a:schemeClr>
                </a:solidFill>
              </a:rPr>
              <a:t>სესხის მომსახურების კოეფიციენტი (&gt;1.3)</a:t>
            </a:r>
          </a:p>
          <a:p>
            <a:pPr lvl="1"/>
            <a:r>
              <a:rPr lang="ka-GE" sz="1600" dirty="0">
                <a:solidFill>
                  <a:schemeClr val="accent1">
                    <a:lumMod val="75000"/>
                  </a:schemeClr>
                </a:solidFill>
              </a:rPr>
              <a:t>ბიზნესის გადახდისუნარიანობის განსაზღვრა</a:t>
            </a:r>
          </a:p>
          <a:p>
            <a:pPr lvl="1"/>
            <a:r>
              <a:rPr lang="ka-GE" sz="1600" dirty="0">
                <a:solidFill>
                  <a:schemeClr val="accent1">
                    <a:lumMod val="75000"/>
                  </a:schemeClr>
                </a:solidFill>
              </a:rPr>
              <a:t>აქვს თუ არა ბიზნესს საკმარისი წმინდა შემოსავლები საკრედიტო ვალების დასაფარად </a:t>
            </a:r>
          </a:p>
          <a:p>
            <a:pPr lvl="1">
              <a:buFont typeface="Arial" panose="020B0604020202020204" pitchFamily="34" charset="0"/>
              <a:buChar char="•"/>
            </a:pPr>
            <a:endParaRPr lang="ka-GE" sz="1400" dirty="0">
              <a:solidFill>
                <a:schemeClr val="accent1">
                  <a:lumMod val="75000"/>
                </a:schemeClr>
              </a:solidFill>
            </a:endParaRPr>
          </a:p>
          <a:p>
            <a:pPr lvl="1">
              <a:buFont typeface="Arial" panose="020B0604020202020204" pitchFamily="34" charset="0"/>
              <a:buChar char="•"/>
            </a:pPr>
            <a:endParaRPr lang="ka-GE" sz="1400" dirty="0">
              <a:solidFill>
                <a:schemeClr val="accent1">
                  <a:lumMod val="75000"/>
                </a:schemeClr>
              </a:solidFill>
            </a:endParaRPr>
          </a:p>
          <a:p>
            <a:pPr lvl="1">
              <a:buFont typeface="Arial" panose="020B0604020202020204" pitchFamily="34" charset="0"/>
              <a:buChar char="•"/>
            </a:pPr>
            <a:endParaRPr lang="ka-GE" sz="1400" dirty="0">
              <a:solidFill>
                <a:schemeClr val="accent1">
                  <a:lumMod val="75000"/>
                </a:schemeClr>
              </a:solidFill>
            </a:endParaRPr>
          </a:p>
          <a:p>
            <a:pPr lvl="1">
              <a:buFont typeface="Arial" panose="020B0604020202020204" pitchFamily="34" charset="0"/>
              <a:buChar char="•"/>
            </a:pPr>
            <a:endParaRPr lang="ka-GE" sz="1400" dirty="0">
              <a:solidFill>
                <a:schemeClr val="accent1">
                  <a:lumMod val="75000"/>
                </a:schemeClr>
              </a:solidFill>
            </a:endParaRPr>
          </a:p>
        </p:txBody>
      </p:sp>
    </p:spTree>
    <p:extLst>
      <p:ext uri="{BB962C8B-B14F-4D97-AF65-F5344CB8AC3E}">
        <p14:creationId xmlns:p14="http://schemas.microsoft.com/office/powerpoint/2010/main" val="36717275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312738"/>
            <a:ext cx="7332784" cy="543048"/>
          </a:xfrm>
        </p:spPr>
        <p:txBody>
          <a:bodyPr>
            <a:noAutofit/>
          </a:bodyPr>
          <a:lstStyle/>
          <a:p>
            <a:pPr marL="114300" indent="0"/>
            <a:r>
              <a:rPr lang="ka-GE" sz="2800" dirty="0">
                <a:solidFill>
                  <a:schemeClr val="accent1">
                    <a:lumMod val="75000"/>
                  </a:schemeClr>
                </a:solidFill>
              </a:rPr>
              <a:t>სესხის მომსახურების კოეფიციენტი</a:t>
            </a:r>
            <a:endParaRPr lang="ka-GE" sz="2000" b="1" i="1" dirty="0">
              <a:solidFill>
                <a:schemeClr val="accent1">
                  <a:lumMod val="75000"/>
                </a:schemeClr>
              </a:solidFill>
            </a:endParaRPr>
          </a:p>
        </p:txBody>
      </p:sp>
      <p:sp>
        <p:nvSpPr>
          <p:cNvPr id="3" name="Content Placeholder 2"/>
          <p:cNvSpPr>
            <a:spLocks noGrp="1"/>
          </p:cNvSpPr>
          <p:nvPr>
            <p:ph idx="1"/>
          </p:nvPr>
        </p:nvSpPr>
        <p:spPr>
          <a:xfrm>
            <a:off x="330320" y="1212851"/>
            <a:ext cx="7248650" cy="3684269"/>
          </a:xfrm>
        </p:spPr>
        <p:txBody>
          <a:bodyPr>
            <a:normAutofit/>
          </a:bodyPr>
          <a:lstStyle/>
          <a:p>
            <a:pPr marL="114300" indent="0">
              <a:buNone/>
            </a:pPr>
            <a:r>
              <a:rPr lang="ka-GE" sz="2000" b="1" dirty="0">
                <a:solidFill>
                  <a:schemeClr val="accent1">
                    <a:lumMod val="75000"/>
                  </a:schemeClr>
                </a:solidFill>
              </a:rPr>
              <a:t>მაგალითი</a:t>
            </a:r>
            <a:r>
              <a:rPr lang="ka-GE" sz="2000" dirty="0">
                <a:solidFill>
                  <a:schemeClr val="accent1">
                    <a:lumMod val="75000"/>
                  </a:schemeClr>
                </a:solidFill>
              </a:rPr>
              <a:t>:</a:t>
            </a:r>
          </a:p>
          <a:p>
            <a:r>
              <a:rPr lang="ka-GE" sz="2000" dirty="0">
                <a:solidFill>
                  <a:schemeClr val="accent1">
                    <a:lumMod val="75000"/>
                  </a:schemeClr>
                </a:solidFill>
              </a:rPr>
              <a:t>თქვენ ბიზნესს სჭირდება სესხი</a:t>
            </a:r>
          </a:p>
          <a:p>
            <a:pPr lvl="1">
              <a:buFont typeface="Arial" panose="020B0604020202020204" pitchFamily="34" charset="0"/>
              <a:buChar char="•"/>
            </a:pPr>
            <a:r>
              <a:rPr lang="ka-GE" sz="2000" dirty="0">
                <a:solidFill>
                  <a:schemeClr val="accent1">
                    <a:lumMod val="75000"/>
                  </a:schemeClr>
                </a:solidFill>
              </a:rPr>
              <a:t>მოკლევადიანი - 12 თვით</a:t>
            </a:r>
          </a:p>
          <a:p>
            <a:pPr lvl="1">
              <a:buFont typeface="Arial" panose="020B0604020202020204" pitchFamily="34" charset="0"/>
              <a:buChar char="•"/>
            </a:pPr>
            <a:r>
              <a:rPr lang="ka-GE" sz="2000" dirty="0">
                <a:solidFill>
                  <a:schemeClr val="accent1">
                    <a:lumMod val="75000"/>
                  </a:schemeClr>
                </a:solidFill>
              </a:rPr>
              <a:t>სესხის მომსახურების კოეფიციენტი - 0,95</a:t>
            </a:r>
          </a:p>
          <a:p>
            <a:pPr lvl="1"/>
            <a:endParaRPr lang="ka-GE" sz="2000" dirty="0">
              <a:solidFill>
                <a:schemeClr val="accent1">
                  <a:lumMod val="75000"/>
                </a:schemeClr>
              </a:solidFill>
            </a:endParaRPr>
          </a:p>
          <a:p>
            <a:r>
              <a:rPr lang="ka-GE" sz="2000" b="1" i="1" dirty="0">
                <a:solidFill>
                  <a:schemeClr val="accent1">
                    <a:lumMod val="75000"/>
                  </a:schemeClr>
                </a:solidFill>
              </a:rPr>
              <a:t>მიიღებს თუ არა ბიზნესი სესხს?</a:t>
            </a:r>
          </a:p>
          <a:p>
            <a:r>
              <a:rPr lang="ka-GE" sz="2000" b="1" i="1" dirty="0">
                <a:solidFill>
                  <a:schemeClr val="accent1">
                    <a:lumMod val="75000"/>
                  </a:schemeClr>
                </a:solidFill>
              </a:rPr>
              <a:t>რა შეიძლება გააკეთოს ბიზნესმა?</a:t>
            </a:r>
          </a:p>
          <a:p>
            <a:pPr lvl="1"/>
            <a:endParaRPr lang="ka-GE" dirty="0">
              <a:solidFill>
                <a:schemeClr val="accent1">
                  <a:lumMod val="75000"/>
                </a:schemeClr>
              </a:solidFill>
            </a:endParaRPr>
          </a:p>
          <a:p>
            <a:pPr marL="114300" indent="0">
              <a:buNone/>
            </a:pPr>
            <a:endParaRPr lang="en-GB" sz="1800" dirty="0">
              <a:solidFill>
                <a:schemeClr val="accent1">
                  <a:lumMod val="75000"/>
                </a:schemeClr>
              </a:solidFill>
            </a:endParaRPr>
          </a:p>
        </p:txBody>
      </p:sp>
      <p:sp>
        <p:nvSpPr>
          <p:cNvPr id="4" name="AutoShape 4" descr="Image result for divide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divide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9" name="Picture 8">
            <a:extLst>
              <a:ext uri="{FF2B5EF4-FFF2-40B4-BE49-F238E27FC236}">
                <a16:creationId xmlns:a16="http://schemas.microsoft.com/office/drawing/2014/main" id="{31ECE4DD-FF4E-4029-99AF-575FA19235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1680" y="1087119"/>
            <a:ext cx="2531843" cy="2504377"/>
          </a:xfrm>
          <a:prstGeom prst="rect">
            <a:avLst/>
          </a:prstGeom>
        </p:spPr>
      </p:pic>
      <p:graphicFrame>
        <p:nvGraphicFramePr>
          <p:cNvPr id="10" name="Table 9">
            <a:extLst>
              <a:ext uri="{FF2B5EF4-FFF2-40B4-BE49-F238E27FC236}">
                <a16:creationId xmlns:a16="http://schemas.microsoft.com/office/drawing/2014/main" id="{9518DEED-19ED-4A7C-9F82-3A1B199BEE24}"/>
              </a:ext>
            </a:extLst>
          </p:cNvPr>
          <p:cNvGraphicFramePr>
            <a:graphicFrameLocks noGrp="1"/>
          </p:cNvGraphicFramePr>
          <p:nvPr>
            <p:extLst>
              <p:ext uri="{D42A27DB-BD31-4B8C-83A1-F6EECF244321}">
                <p14:modId xmlns:p14="http://schemas.microsoft.com/office/powerpoint/2010/main" val="3958783639"/>
              </p:ext>
            </p:extLst>
          </p:nvPr>
        </p:nvGraphicFramePr>
        <p:xfrm>
          <a:off x="155575" y="4248602"/>
          <a:ext cx="7467782" cy="2504377"/>
        </p:xfrm>
        <a:graphic>
          <a:graphicData uri="http://schemas.openxmlformats.org/drawingml/2006/table">
            <a:tbl>
              <a:tblPr firstRow="1" firstCol="1" bandRow="1">
                <a:tableStyleId>{B301B821-A1FF-4177-AEE7-76D212191A09}</a:tableStyleId>
              </a:tblPr>
              <a:tblGrid>
                <a:gridCol w="4076123">
                  <a:extLst>
                    <a:ext uri="{9D8B030D-6E8A-4147-A177-3AD203B41FA5}">
                      <a16:colId xmlns:a16="http://schemas.microsoft.com/office/drawing/2014/main" val="20000"/>
                    </a:ext>
                  </a:extLst>
                </a:gridCol>
                <a:gridCol w="752403">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70732">
                  <a:extLst>
                    <a:ext uri="{9D8B030D-6E8A-4147-A177-3AD203B41FA5}">
                      <a16:colId xmlns:a16="http://schemas.microsoft.com/office/drawing/2014/main" val="20003"/>
                    </a:ext>
                  </a:extLst>
                </a:gridCol>
                <a:gridCol w="1308710">
                  <a:extLst>
                    <a:ext uri="{9D8B030D-6E8A-4147-A177-3AD203B41FA5}">
                      <a16:colId xmlns:a16="http://schemas.microsoft.com/office/drawing/2014/main" val="20005"/>
                    </a:ext>
                  </a:extLst>
                </a:gridCol>
              </a:tblGrid>
              <a:tr h="938706">
                <a:tc>
                  <a:txBody>
                    <a:bodyPr/>
                    <a:lstStyle/>
                    <a:p>
                      <a:endParaRPr lang="en-GB" sz="1600" dirty="0">
                        <a:effectLst/>
                        <a:latin typeface="+mn-lt"/>
                        <a:cs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err="1">
                          <a:effectLst/>
                        </a:rPr>
                        <a:t>თვე</a:t>
                      </a:r>
                      <a:r>
                        <a:rPr lang="en-US" sz="1600" dirty="0">
                          <a:effectLst/>
                        </a:rPr>
                        <a:t> #1</a:t>
                      </a:r>
                      <a:endParaRPr lang="en-GB" sz="1600" dirty="0">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err="1">
                          <a:effectLst/>
                        </a:rPr>
                        <a:t>თვე</a:t>
                      </a:r>
                      <a:r>
                        <a:rPr lang="en-US" sz="1600" dirty="0">
                          <a:effectLst/>
                        </a:rPr>
                        <a:t> #2</a:t>
                      </a:r>
                      <a:endParaRPr lang="en-GB" sz="1600" dirty="0">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a:effectLst/>
                        </a:rPr>
                        <a:t>თვე #3</a:t>
                      </a:r>
                      <a:endParaRPr lang="en-GB" sz="1600">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err="1">
                          <a:effectLst/>
                        </a:rPr>
                        <a:t>საშუალო</a:t>
                      </a:r>
                      <a:r>
                        <a:rPr lang="en-US" sz="1600" dirty="0">
                          <a:effectLst/>
                        </a:rPr>
                        <a:t> </a:t>
                      </a:r>
                      <a:r>
                        <a:rPr lang="en-US" sz="1600" dirty="0" err="1">
                          <a:effectLst/>
                        </a:rPr>
                        <a:t>მაჩვენებელი</a:t>
                      </a:r>
                      <a:r>
                        <a:rPr lang="en-US" sz="1600" dirty="0">
                          <a:effectLst/>
                        </a:rPr>
                        <a:t> (3 </a:t>
                      </a:r>
                      <a:r>
                        <a:rPr lang="en-US" sz="1600" dirty="0" err="1">
                          <a:effectLst/>
                        </a:rPr>
                        <a:t>თვე</a:t>
                      </a:r>
                      <a:r>
                        <a:rPr lang="en-US" sz="1600" dirty="0">
                          <a:effectLst/>
                        </a:rPr>
                        <a:t>)</a:t>
                      </a:r>
                      <a:endParaRPr lang="en-GB" sz="1600" dirty="0">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7194">
                <a:tc>
                  <a:txBody>
                    <a:bodyPr/>
                    <a:lstStyle/>
                    <a:p>
                      <a:pPr>
                        <a:lnSpc>
                          <a:spcPct val="107000"/>
                        </a:lnSpc>
                        <a:spcAft>
                          <a:spcPts val="800"/>
                        </a:spcAft>
                      </a:pPr>
                      <a:r>
                        <a:rPr lang="en-US" sz="1600" dirty="0">
                          <a:effectLst/>
                        </a:rPr>
                        <a:t>A - </a:t>
                      </a:r>
                      <a:r>
                        <a:rPr lang="en-US" sz="1600" dirty="0" err="1">
                          <a:effectLst/>
                        </a:rPr>
                        <a:t>მოგება</a:t>
                      </a:r>
                      <a:r>
                        <a:rPr lang="en-US" sz="1600" dirty="0">
                          <a:effectLst/>
                        </a:rPr>
                        <a:t> </a:t>
                      </a:r>
                      <a:r>
                        <a:rPr lang="en-US" sz="1600" dirty="0" err="1">
                          <a:effectLst/>
                        </a:rPr>
                        <a:t>საპროცენტო</a:t>
                      </a:r>
                      <a:r>
                        <a:rPr lang="en-US" sz="1600" dirty="0">
                          <a:effectLst/>
                        </a:rPr>
                        <a:t> </a:t>
                      </a:r>
                      <a:r>
                        <a:rPr lang="en-US" sz="1600" dirty="0" err="1">
                          <a:effectLst/>
                        </a:rPr>
                        <a:t>ხარჯამდე</a:t>
                      </a:r>
                      <a:r>
                        <a:rPr lang="en-US" sz="1600" dirty="0">
                          <a:effectLst/>
                        </a:rPr>
                        <a:t> და </a:t>
                      </a:r>
                      <a:r>
                        <a:rPr lang="en-US" sz="1600" dirty="0" err="1">
                          <a:effectLst/>
                        </a:rPr>
                        <a:t>მოგების</a:t>
                      </a:r>
                      <a:r>
                        <a:rPr lang="en-US" sz="1600" dirty="0">
                          <a:effectLst/>
                        </a:rPr>
                        <a:t> </a:t>
                      </a:r>
                      <a:r>
                        <a:rPr lang="en-US" sz="1600" dirty="0" err="1">
                          <a:effectLst/>
                        </a:rPr>
                        <a:t>გადასახადებამდე</a:t>
                      </a:r>
                      <a:endParaRPr lang="en-GB" sz="1600" dirty="0">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rPr>
                        <a:t>1500</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rPr>
                        <a:t>600</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rPr>
                        <a:t>1050</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ka-GE" sz="1600" dirty="0">
                          <a:effectLst/>
                        </a:rPr>
                        <a:t>1050</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5681">
                <a:tc>
                  <a:txBody>
                    <a:bodyPr/>
                    <a:lstStyle/>
                    <a:p>
                      <a:pPr>
                        <a:lnSpc>
                          <a:spcPct val="107000"/>
                        </a:lnSpc>
                        <a:spcAft>
                          <a:spcPts val="800"/>
                        </a:spcAft>
                      </a:pPr>
                      <a:r>
                        <a:rPr lang="en-US" sz="1600" dirty="0">
                          <a:effectLst/>
                        </a:rPr>
                        <a:t>B - სესხის </a:t>
                      </a:r>
                      <a:r>
                        <a:rPr lang="en-US" sz="1600" dirty="0" err="1">
                          <a:effectLst/>
                        </a:rPr>
                        <a:t>გადასახადი</a:t>
                      </a:r>
                      <a:r>
                        <a:rPr lang="en-US" sz="1600" dirty="0">
                          <a:effectLst/>
                        </a:rPr>
                        <a:t> PMT</a:t>
                      </a:r>
                      <a:endParaRPr lang="en-GB" sz="1600" dirty="0">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a:effectLst/>
                        </a:rPr>
                        <a:t>750</a:t>
                      </a:r>
                      <a:endParaRPr lang="en-GB" sz="160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a:effectLst/>
                        </a:rPr>
                        <a:t>750</a:t>
                      </a:r>
                      <a:endParaRPr lang="en-GB" sz="160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rPr>
                        <a:t>750</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ka-GE" sz="1600" dirty="0">
                          <a:effectLst/>
                        </a:rPr>
                        <a:t>750</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7115">
                <a:tc>
                  <a:txBody>
                    <a:bodyPr/>
                    <a:lstStyle/>
                    <a:p>
                      <a:pPr>
                        <a:lnSpc>
                          <a:spcPct val="107000"/>
                        </a:lnSpc>
                        <a:spcAft>
                          <a:spcPts val="800"/>
                        </a:spcAft>
                      </a:pPr>
                      <a:r>
                        <a:rPr lang="en-US" sz="1600" dirty="0">
                          <a:effectLst/>
                        </a:rPr>
                        <a:t> </a:t>
                      </a:r>
                      <a:endParaRPr lang="en-GB" sz="1600" dirty="0">
                        <a:effectLst/>
                        <a:latin typeface="Calibri" panose="020F0502020204030204" pitchFamily="34" charset="0"/>
                        <a:ea typeface="Calibri"/>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a:effectLst/>
                        </a:rPr>
                        <a:t> </a:t>
                      </a:r>
                      <a:endParaRPr lang="en-GB" sz="160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a:effectLst/>
                        </a:rPr>
                        <a:t> </a:t>
                      </a:r>
                      <a:endParaRPr lang="en-GB" sz="160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dirty="0">
                          <a:effectLst/>
                        </a:rPr>
                        <a:t> </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600">
                          <a:effectLst/>
                        </a:rPr>
                        <a:t> </a:t>
                      </a:r>
                      <a:endParaRPr lang="en-GB" sz="160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5681">
                <a:tc>
                  <a:txBody>
                    <a:bodyPr/>
                    <a:lstStyle/>
                    <a:p>
                      <a:pPr>
                        <a:lnSpc>
                          <a:spcPct val="107000"/>
                        </a:lnSpc>
                        <a:spcAft>
                          <a:spcPts val="800"/>
                        </a:spcAft>
                      </a:pPr>
                      <a:r>
                        <a:rPr lang="ru-RU" sz="1600" dirty="0">
                          <a:effectLst/>
                        </a:rPr>
                        <a:t>სესხის მომსახურების კოეფიციეტი ( A / B)</a:t>
                      </a:r>
                      <a:endParaRPr lang="en-GB" sz="1600" dirty="0">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rPr>
                        <a:t>2</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a:effectLst/>
                        </a:rPr>
                        <a:t>0.8</a:t>
                      </a:r>
                      <a:endParaRPr lang="en-GB" sz="160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a:effectLst/>
                        </a:rPr>
                        <a:t>1.4</a:t>
                      </a:r>
                      <a:endParaRPr lang="en-GB" sz="160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rPr>
                        <a:t>1.4</a:t>
                      </a:r>
                      <a:endParaRPr lang="en-GB" sz="1600" dirty="0">
                        <a:solidFill>
                          <a:schemeClr val="accent1">
                            <a:lumMod val="50000"/>
                          </a:schemeClr>
                        </a:solidFill>
                        <a:effectLst/>
                        <a:latin typeface="Calibri" panose="020F0502020204030204" pitchFamily="34" charset="0"/>
                        <a:ea typeface="Calibri"/>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78338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0458"/>
            <a:ext cx="7209692" cy="533225"/>
          </a:xfrm>
        </p:spPr>
        <p:txBody>
          <a:bodyPr>
            <a:noAutofit/>
          </a:bodyPr>
          <a:lstStyle/>
          <a:p>
            <a:pPr marL="114300" indent="0">
              <a:buNone/>
            </a:pPr>
            <a:r>
              <a:rPr lang="ka-GE" sz="2800" dirty="0">
                <a:solidFill>
                  <a:schemeClr val="accent1">
                    <a:lumMod val="75000"/>
                  </a:schemeClr>
                </a:solidFill>
              </a:rPr>
              <a:t>მიმდინარე ლიკვიდობის კოეფიციენტი</a:t>
            </a:r>
            <a:endParaRPr lang="en-US" sz="2800" dirty="0">
              <a:solidFill>
                <a:schemeClr val="accent1">
                  <a:lumMod val="75000"/>
                </a:schemeClr>
              </a:solidFill>
            </a:endParaRPr>
          </a:p>
        </p:txBody>
      </p:sp>
      <p:sp>
        <p:nvSpPr>
          <p:cNvPr id="3" name="Content Placeholder 2"/>
          <p:cNvSpPr>
            <a:spLocks noGrp="1"/>
          </p:cNvSpPr>
          <p:nvPr>
            <p:ph idx="1"/>
          </p:nvPr>
        </p:nvSpPr>
        <p:spPr>
          <a:xfrm>
            <a:off x="228601" y="2336800"/>
            <a:ext cx="6022730" cy="3787854"/>
          </a:xfrm>
        </p:spPr>
        <p:txBody>
          <a:bodyPr>
            <a:normAutofit/>
          </a:bodyPr>
          <a:lstStyle/>
          <a:p>
            <a:pPr marL="114300" indent="0">
              <a:buNone/>
            </a:pPr>
            <a:endParaRPr lang="en-US" sz="2000" dirty="0">
              <a:solidFill>
                <a:schemeClr val="accent1">
                  <a:lumMod val="75000"/>
                </a:schemeClr>
              </a:solidFill>
            </a:endParaRPr>
          </a:p>
          <a:p>
            <a:pPr marL="114300" indent="0" algn="ctr">
              <a:buNone/>
            </a:pPr>
            <a:r>
              <a:rPr lang="ka-GE" sz="2000" dirty="0">
                <a:solidFill>
                  <a:schemeClr val="accent1">
                    <a:lumMod val="75000"/>
                  </a:schemeClr>
                </a:solidFill>
              </a:rPr>
              <a:t>მიმდინარე ლიკვიდობის კოეფიციენტი</a:t>
            </a:r>
          </a:p>
          <a:p>
            <a:pPr marL="114300" indent="0" algn="ctr">
              <a:buNone/>
            </a:pPr>
            <a:endParaRPr lang="en-GB" sz="2000" dirty="0">
              <a:solidFill>
                <a:schemeClr val="accent1">
                  <a:lumMod val="75000"/>
                </a:schemeClr>
              </a:solidFill>
            </a:endParaRPr>
          </a:p>
          <a:p>
            <a:pPr marL="114300" indent="0" algn="ctr">
              <a:buNone/>
            </a:pPr>
            <a:endParaRPr lang="en-GB" sz="2000" dirty="0">
              <a:solidFill>
                <a:schemeClr val="accent1">
                  <a:lumMod val="75000"/>
                </a:schemeClr>
              </a:solidFill>
            </a:endParaRPr>
          </a:p>
          <a:p>
            <a:pPr marL="114300" indent="0" algn="ctr">
              <a:buNone/>
            </a:pPr>
            <a:r>
              <a:rPr lang="en-US" sz="2000" dirty="0">
                <a:solidFill>
                  <a:schemeClr val="accent1">
                    <a:lumMod val="75000"/>
                  </a:schemeClr>
                </a:solidFill>
              </a:rPr>
              <a:t>მ</a:t>
            </a:r>
            <a:r>
              <a:rPr lang="ka-GE" sz="2000" dirty="0">
                <a:solidFill>
                  <a:schemeClr val="accent1">
                    <a:lumMod val="75000"/>
                  </a:schemeClr>
                </a:solidFill>
              </a:rPr>
              <a:t>იმდინარე აქტივები</a:t>
            </a:r>
            <a:r>
              <a:rPr lang="en-US" sz="2000" dirty="0">
                <a:solidFill>
                  <a:schemeClr val="accent1">
                    <a:lumMod val="75000"/>
                  </a:schemeClr>
                </a:solidFill>
              </a:rPr>
              <a:t> </a:t>
            </a:r>
            <a:endParaRPr lang="ka-GE" sz="2000" dirty="0">
              <a:solidFill>
                <a:schemeClr val="accent1">
                  <a:lumMod val="75000"/>
                </a:schemeClr>
              </a:solidFill>
            </a:endParaRPr>
          </a:p>
          <a:p>
            <a:pPr marL="114300" indent="0" algn="ctr">
              <a:buNone/>
            </a:pPr>
            <a:r>
              <a:rPr lang="ka-GE" sz="2000" dirty="0">
                <a:solidFill>
                  <a:schemeClr val="accent1">
                    <a:lumMod val="75000"/>
                  </a:schemeClr>
                </a:solidFill>
              </a:rPr>
              <a:t> </a:t>
            </a:r>
            <a:endParaRPr lang="en-GB" sz="2000" dirty="0">
              <a:solidFill>
                <a:schemeClr val="accent1">
                  <a:lumMod val="75000"/>
                </a:schemeClr>
              </a:solidFill>
            </a:endParaRPr>
          </a:p>
          <a:p>
            <a:pPr marL="114300" indent="0" algn="ctr">
              <a:buNone/>
            </a:pPr>
            <a:endParaRPr lang="ka-GE" sz="2000" dirty="0">
              <a:solidFill>
                <a:schemeClr val="accent1">
                  <a:lumMod val="75000"/>
                </a:schemeClr>
              </a:solidFill>
            </a:endParaRPr>
          </a:p>
          <a:p>
            <a:pPr marL="114300" indent="0" algn="ctr">
              <a:buNone/>
            </a:pPr>
            <a:r>
              <a:rPr lang="ka-GE" sz="2000" dirty="0">
                <a:solidFill>
                  <a:schemeClr val="accent1">
                    <a:lumMod val="75000"/>
                  </a:schemeClr>
                </a:solidFill>
              </a:rPr>
              <a:t>მიმდინარე ვალდებულებები</a:t>
            </a:r>
            <a:endParaRPr lang="en-GB" sz="2000" dirty="0">
              <a:solidFill>
                <a:schemeClr val="accent1">
                  <a:lumMod val="75000"/>
                </a:schemeClr>
              </a:solidFill>
            </a:endParaRPr>
          </a:p>
        </p:txBody>
      </p:sp>
      <p:sp>
        <p:nvSpPr>
          <p:cNvPr id="4" name="AutoShape 4" descr="Image result for divide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divide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258" y="3180880"/>
            <a:ext cx="823411" cy="823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836" y="4511931"/>
            <a:ext cx="96825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969" y="4131059"/>
            <a:ext cx="2401381" cy="2476244"/>
          </a:xfrm>
          <a:prstGeom prst="rect">
            <a:avLst/>
          </a:prstGeom>
        </p:spPr>
      </p:pic>
      <p:sp>
        <p:nvSpPr>
          <p:cNvPr id="7" name="Rectangle 6">
            <a:extLst>
              <a:ext uri="{FF2B5EF4-FFF2-40B4-BE49-F238E27FC236}">
                <a16:creationId xmlns:a16="http://schemas.microsoft.com/office/drawing/2014/main" id="{7E3A266F-1885-4057-9E4B-7FBD2A44A01B}"/>
              </a:ext>
            </a:extLst>
          </p:cNvPr>
          <p:cNvSpPr/>
          <p:nvPr/>
        </p:nvSpPr>
        <p:spPr>
          <a:xfrm>
            <a:off x="720968" y="1264947"/>
            <a:ext cx="6126871" cy="1077218"/>
          </a:xfrm>
          <a:prstGeom prst="rect">
            <a:avLst/>
          </a:prstGeom>
        </p:spPr>
        <p:txBody>
          <a:bodyPr wrap="square">
            <a:spAutoFit/>
          </a:bodyPr>
          <a:lstStyle/>
          <a:p>
            <a:pPr marL="85725" indent="-285750"/>
            <a:r>
              <a:rPr lang="ka-GE" sz="1600" b="1" dirty="0">
                <a:solidFill>
                  <a:schemeClr val="accent1">
                    <a:lumMod val="75000"/>
                  </a:schemeClr>
                </a:solidFill>
              </a:rPr>
              <a:t>მიმდინარე ლიკვიდობის კოეფიციენტი (&gt;1)</a:t>
            </a:r>
          </a:p>
          <a:p>
            <a:pPr lvl="1"/>
            <a:r>
              <a:rPr lang="ka-GE" sz="1600" dirty="0">
                <a:solidFill>
                  <a:schemeClr val="accent1">
                    <a:lumMod val="75000"/>
                  </a:schemeClr>
                </a:solidFill>
              </a:rPr>
              <a:t>საკმარისია თუ არა ბიზნესის აქტივი, რომლის ფულად გარდაქმნა მარტივია, იმისათვის, რომ იგი დაიხარჯოს მოკლევადიანი ვალდებულებების დასაფარად</a:t>
            </a:r>
          </a:p>
        </p:txBody>
      </p:sp>
    </p:spTree>
    <p:extLst>
      <p:ext uri="{BB962C8B-B14F-4D97-AF65-F5344CB8AC3E}">
        <p14:creationId xmlns:p14="http://schemas.microsoft.com/office/powerpoint/2010/main" val="33320623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4" y="1463040"/>
            <a:ext cx="7911465" cy="4409440"/>
          </a:xfrm>
        </p:spPr>
        <p:txBody>
          <a:bodyPr>
            <a:normAutofit fontScale="77500" lnSpcReduction="20000"/>
          </a:bodyPr>
          <a:lstStyle/>
          <a:p>
            <a:pPr marL="114300" indent="0">
              <a:buNone/>
            </a:pPr>
            <a:r>
              <a:rPr lang="ka-GE" b="1" dirty="0">
                <a:solidFill>
                  <a:schemeClr val="accent1">
                    <a:lumMod val="75000"/>
                  </a:schemeClr>
                </a:solidFill>
              </a:rPr>
              <a:t>მაგალითი</a:t>
            </a:r>
            <a:r>
              <a:rPr lang="ka-GE" dirty="0">
                <a:solidFill>
                  <a:schemeClr val="accent1">
                    <a:lumMod val="75000"/>
                  </a:schemeClr>
                </a:solidFill>
              </a:rPr>
              <a:t>:</a:t>
            </a:r>
            <a:endParaRPr lang="en-US" b="1" dirty="0">
              <a:solidFill>
                <a:schemeClr val="accent1">
                  <a:lumMod val="75000"/>
                </a:schemeClr>
              </a:solidFill>
            </a:endParaRPr>
          </a:p>
          <a:p>
            <a:r>
              <a:rPr lang="ka-GE" b="1" dirty="0">
                <a:solidFill>
                  <a:schemeClr val="accent1">
                    <a:lumMod val="75000"/>
                  </a:schemeClr>
                </a:solidFill>
              </a:rPr>
              <a:t>მიმდინარე აქტივები </a:t>
            </a:r>
            <a:r>
              <a:rPr lang="ka-GE" dirty="0">
                <a:solidFill>
                  <a:schemeClr val="accent1">
                    <a:lumMod val="75000"/>
                  </a:schemeClr>
                </a:solidFill>
              </a:rPr>
              <a:t>თქვენს ბიზნესში:</a:t>
            </a:r>
          </a:p>
          <a:p>
            <a:pPr marL="0" indent="0">
              <a:buNone/>
            </a:pPr>
            <a:r>
              <a:rPr lang="ka-GE" dirty="0">
                <a:solidFill>
                  <a:schemeClr val="accent1">
                    <a:lumMod val="75000"/>
                  </a:schemeClr>
                </a:solidFill>
              </a:rPr>
              <a:t>სულ: 109 000 ლარი</a:t>
            </a:r>
          </a:p>
          <a:p>
            <a:pPr lvl="1">
              <a:buFont typeface="Arial" panose="020B0604020202020204" pitchFamily="34" charset="0"/>
              <a:buChar char="•"/>
            </a:pPr>
            <a:r>
              <a:rPr lang="ka-GE" sz="2600" dirty="0">
                <a:solidFill>
                  <a:schemeClr val="accent1">
                    <a:lumMod val="75000"/>
                  </a:schemeClr>
                </a:solidFill>
              </a:rPr>
              <a:t>ფული 25 000 ლარი</a:t>
            </a:r>
          </a:p>
          <a:p>
            <a:pPr lvl="1">
              <a:buFont typeface="Arial" panose="020B0604020202020204" pitchFamily="34" charset="0"/>
              <a:buChar char="•"/>
            </a:pPr>
            <a:r>
              <a:rPr lang="ka-GE" sz="2600" dirty="0">
                <a:solidFill>
                  <a:schemeClr val="accent1">
                    <a:lumMod val="75000"/>
                  </a:schemeClr>
                </a:solidFill>
              </a:rPr>
              <a:t>დებიტორული მოთხოვნა 54 000 ლარი</a:t>
            </a:r>
          </a:p>
          <a:p>
            <a:pPr lvl="1">
              <a:buFont typeface="Arial" panose="020B0604020202020204" pitchFamily="34" charset="0"/>
              <a:buChar char="•"/>
            </a:pPr>
            <a:r>
              <a:rPr lang="ka-GE" sz="2600" dirty="0">
                <a:solidFill>
                  <a:schemeClr val="accent1">
                    <a:lumMod val="75000"/>
                  </a:schemeClr>
                </a:solidFill>
              </a:rPr>
              <a:t>საქონლის მარაგი 30 000 ლარი</a:t>
            </a:r>
          </a:p>
          <a:p>
            <a:pPr lvl="1"/>
            <a:endParaRPr lang="ka-GE" sz="2600" dirty="0">
              <a:solidFill>
                <a:schemeClr val="accent1">
                  <a:lumMod val="75000"/>
                </a:schemeClr>
              </a:solidFill>
            </a:endParaRPr>
          </a:p>
          <a:p>
            <a:r>
              <a:rPr lang="ka-GE" b="1" dirty="0">
                <a:solidFill>
                  <a:schemeClr val="accent1">
                    <a:lumMod val="75000"/>
                  </a:schemeClr>
                </a:solidFill>
              </a:rPr>
              <a:t>მიმდინარე ვალდებულებები </a:t>
            </a:r>
            <a:r>
              <a:rPr lang="ka-GE" dirty="0">
                <a:solidFill>
                  <a:schemeClr val="accent1">
                    <a:lumMod val="75000"/>
                  </a:schemeClr>
                </a:solidFill>
              </a:rPr>
              <a:t>ბიზნესში</a:t>
            </a:r>
          </a:p>
          <a:p>
            <a:pPr marL="0" indent="0">
              <a:buNone/>
            </a:pPr>
            <a:r>
              <a:rPr lang="ka-GE" dirty="0">
                <a:solidFill>
                  <a:schemeClr val="accent1">
                    <a:lumMod val="75000"/>
                  </a:schemeClr>
                </a:solidFill>
              </a:rPr>
              <a:t>სულ: 68 000 ლარი</a:t>
            </a:r>
          </a:p>
          <a:p>
            <a:pPr lvl="1">
              <a:buFont typeface="Arial" panose="020B0604020202020204" pitchFamily="34" charset="0"/>
              <a:buChar char="•"/>
            </a:pPr>
            <a:r>
              <a:rPr lang="ka-GE" sz="2600" dirty="0">
                <a:solidFill>
                  <a:schemeClr val="accent1">
                    <a:lumMod val="75000"/>
                  </a:schemeClr>
                </a:solidFill>
              </a:rPr>
              <a:t>მომწოდებლებთან 28 000 ლარი</a:t>
            </a:r>
          </a:p>
          <a:p>
            <a:pPr lvl="1">
              <a:buFont typeface="Arial" panose="020B0604020202020204" pitchFamily="34" charset="0"/>
              <a:buChar char="•"/>
            </a:pPr>
            <a:r>
              <a:rPr lang="ka-GE" sz="2600" dirty="0">
                <a:solidFill>
                  <a:schemeClr val="accent1">
                    <a:lumMod val="75000"/>
                  </a:schemeClr>
                </a:solidFill>
              </a:rPr>
              <a:t>საბანკო ოვერდრაფტი 40 000 ლარი</a:t>
            </a:r>
          </a:p>
          <a:p>
            <a:pPr lvl="1"/>
            <a:endParaRPr lang="ka-GE" sz="2600" dirty="0">
              <a:solidFill>
                <a:schemeClr val="accent1">
                  <a:lumMod val="75000"/>
                </a:schemeClr>
              </a:solidFill>
            </a:endParaRPr>
          </a:p>
          <a:p>
            <a:r>
              <a:rPr lang="ka-GE" dirty="0">
                <a:solidFill>
                  <a:schemeClr val="accent1">
                    <a:lumMod val="75000"/>
                  </a:schemeClr>
                </a:solidFill>
              </a:rPr>
              <a:t>მიმდინარე ლიკვიდობის კოეფიციენტი = 109 000 / 68 000 = 1,6</a:t>
            </a:r>
          </a:p>
          <a:p>
            <a:endParaRPr lang="ka-GE" dirty="0">
              <a:solidFill>
                <a:schemeClr val="accent1">
                  <a:lumMod val="75000"/>
                </a:schemeClr>
              </a:solidFill>
            </a:endParaRPr>
          </a:p>
          <a:p>
            <a:pPr marL="114300" indent="0">
              <a:buNone/>
            </a:pPr>
            <a:endParaRPr lang="en-GB" sz="1800" dirty="0">
              <a:solidFill>
                <a:schemeClr val="accent1">
                  <a:lumMod val="75000"/>
                </a:schemeClr>
              </a:solidFill>
            </a:endParaRPr>
          </a:p>
        </p:txBody>
      </p:sp>
      <p:sp>
        <p:nvSpPr>
          <p:cNvPr id="4" name="AutoShape 4" descr="Image result for divide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divide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a:spLocks noGrp="1"/>
          </p:cNvSpPr>
          <p:nvPr>
            <p:ph type="title"/>
          </p:nvPr>
        </p:nvSpPr>
        <p:spPr>
          <a:xfrm>
            <a:off x="155575" y="312738"/>
            <a:ext cx="7317887" cy="567155"/>
          </a:xfrm>
        </p:spPr>
        <p:txBody>
          <a:bodyPr>
            <a:noAutofit/>
          </a:bodyPr>
          <a:lstStyle/>
          <a:p>
            <a:r>
              <a:rPr lang="ka-GE" sz="2800" dirty="0">
                <a:solidFill>
                  <a:schemeClr val="accent1">
                    <a:lumMod val="75000"/>
                  </a:schemeClr>
                </a:solidFill>
              </a:rPr>
              <a:t>მიმდინარე ლიკვიდობის კოეფიციენტი</a:t>
            </a:r>
            <a:endParaRPr lang="en-GB" sz="2000" b="1" i="1" dirty="0">
              <a:solidFill>
                <a:schemeClr val="accent1">
                  <a:lumMod val="75000"/>
                </a:schemeClr>
              </a:solidFill>
            </a:endParaRPr>
          </a:p>
        </p:txBody>
      </p:sp>
      <p:sp>
        <p:nvSpPr>
          <p:cNvPr id="9"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6541" y="2405589"/>
            <a:ext cx="2817883" cy="2781872"/>
          </a:xfrm>
          <a:prstGeom prst="rect">
            <a:avLst/>
          </a:prstGeom>
        </p:spPr>
      </p:pic>
    </p:spTree>
    <p:extLst>
      <p:ext uri="{BB962C8B-B14F-4D97-AF65-F5344CB8AC3E}">
        <p14:creationId xmlns:p14="http://schemas.microsoft.com/office/powerpoint/2010/main" val="210459280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366713"/>
            <a:ext cx="7420463" cy="479425"/>
          </a:xfrm>
        </p:spPr>
        <p:txBody>
          <a:bodyPr>
            <a:noAutofit/>
          </a:bodyPr>
          <a:lstStyle/>
          <a:p>
            <a:r>
              <a:rPr lang="ka-GE" sz="2800" dirty="0">
                <a:solidFill>
                  <a:schemeClr val="accent1">
                    <a:lumMod val="75000"/>
                  </a:schemeClr>
                </a:solidFill>
              </a:rPr>
              <a:t>ფინანსური დამოუკიდებლობის კოეფიციენტი</a:t>
            </a:r>
            <a:endParaRPr lang="en-GB" sz="2800" b="1" dirty="0">
              <a:solidFill>
                <a:schemeClr val="accent1">
                  <a:lumMod val="75000"/>
                </a:schemeClr>
              </a:solidFill>
            </a:endParaRPr>
          </a:p>
        </p:txBody>
      </p:sp>
      <p:sp>
        <p:nvSpPr>
          <p:cNvPr id="3" name="Content Placeholder 2"/>
          <p:cNvSpPr>
            <a:spLocks noGrp="1"/>
          </p:cNvSpPr>
          <p:nvPr>
            <p:ph idx="1"/>
          </p:nvPr>
        </p:nvSpPr>
        <p:spPr>
          <a:xfrm>
            <a:off x="307976" y="2741935"/>
            <a:ext cx="6295047" cy="3518187"/>
          </a:xfrm>
        </p:spPr>
        <p:txBody>
          <a:bodyPr/>
          <a:lstStyle/>
          <a:p>
            <a:pPr marL="114300" indent="0">
              <a:buNone/>
            </a:pPr>
            <a:endParaRPr lang="en-US" sz="2000" dirty="0">
              <a:solidFill>
                <a:schemeClr val="accent1">
                  <a:lumMod val="75000"/>
                </a:schemeClr>
              </a:solidFill>
            </a:endParaRPr>
          </a:p>
          <a:p>
            <a:pPr marL="114300" indent="0" algn="ctr">
              <a:buNone/>
            </a:pPr>
            <a:r>
              <a:rPr lang="ka-GE" sz="2000" dirty="0">
                <a:solidFill>
                  <a:schemeClr val="accent1">
                    <a:lumMod val="75000"/>
                  </a:schemeClr>
                </a:solidFill>
              </a:rPr>
              <a:t>ფინანსური დამოუკიდებლობის კოეფიციენტი</a:t>
            </a:r>
          </a:p>
          <a:p>
            <a:pPr marL="114300" indent="0" algn="ctr">
              <a:buNone/>
            </a:pPr>
            <a:endParaRPr lang="en-GB" sz="2000" dirty="0">
              <a:solidFill>
                <a:schemeClr val="accent1">
                  <a:lumMod val="75000"/>
                </a:schemeClr>
              </a:solidFill>
            </a:endParaRPr>
          </a:p>
          <a:p>
            <a:pPr marL="114300" indent="0" algn="ctr">
              <a:buNone/>
            </a:pPr>
            <a:endParaRPr lang="en-GB" sz="2000" dirty="0">
              <a:solidFill>
                <a:schemeClr val="accent1">
                  <a:lumMod val="75000"/>
                </a:schemeClr>
              </a:solidFill>
            </a:endParaRPr>
          </a:p>
          <a:p>
            <a:pPr marL="114300" indent="0" algn="ctr">
              <a:buNone/>
            </a:pPr>
            <a:r>
              <a:rPr lang="ka-GE" sz="2000" dirty="0">
                <a:solidFill>
                  <a:schemeClr val="accent1">
                    <a:lumMod val="75000"/>
                  </a:schemeClr>
                </a:solidFill>
              </a:rPr>
              <a:t>საკუთარი კაპიტალი</a:t>
            </a:r>
          </a:p>
          <a:p>
            <a:pPr marL="114300" indent="0" algn="ctr">
              <a:buNone/>
            </a:pPr>
            <a:r>
              <a:rPr lang="ka-GE" sz="2000" dirty="0">
                <a:solidFill>
                  <a:schemeClr val="accent1">
                    <a:lumMod val="75000"/>
                  </a:schemeClr>
                </a:solidFill>
              </a:rPr>
              <a:t> </a:t>
            </a:r>
            <a:endParaRPr lang="en-GB" sz="2000" dirty="0">
              <a:solidFill>
                <a:schemeClr val="accent1">
                  <a:lumMod val="75000"/>
                </a:schemeClr>
              </a:solidFill>
            </a:endParaRPr>
          </a:p>
          <a:p>
            <a:pPr marL="114300" indent="0" algn="ctr">
              <a:buNone/>
            </a:pPr>
            <a:endParaRPr lang="en-GB" sz="2000" dirty="0">
              <a:solidFill>
                <a:schemeClr val="accent1">
                  <a:lumMod val="75000"/>
                </a:schemeClr>
              </a:solidFill>
            </a:endParaRPr>
          </a:p>
          <a:p>
            <a:pPr marL="114300" indent="0" algn="ctr">
              <a:buNone/>
            </a:pPr>
            <a:r>
              <a:rPr lang="ka-GE" sz="2000" dirty="0">
                <a:solidFill>
                  <a:schemeClr val="accent1">
                    <a:lumMod val="75000"/>
                  </a:schemeClr>
                </a:solidFill>
              </a:rPr>
              <a:t>მთლიანი აქტივები</a:t>
            </a:r>
            <a:endParaRPr lang="en-GB" sz="2000" dirty="0">
              <a:solidFill>
                <a:schemeClr val="accent1">
                  <a:lumMod val="75000"/>
                </a:schemeClr>
              </a:solidFill>
            </a:endParaRPr>
          </a:p>
        </p:txBody>
      </p:sp>
      <p:sp>
        <p:nvSpPr>
          <p:cNvPr id="4" name="AutoShape 4" descr="Image result for divide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divide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640" y="3631218"/>
            <a:ext cx="776898" cy="724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630" y="4963895"/>
            <a:ext cx="947738" cy="8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7410" name="Picture 2" descr="Related image"/>
          <p:cNvPicPr>
            <a:picLocks noChangeAspect="1" noChangeArrowheads="1"/>
          </p:cNvPicPr>
          <p:nvPr/>
        </p:nvPicPr>
        <p:blipFill>
          <a:blip r:embed="rId5">
            <a:clrChange>
              <a:clrFrom>
                <a:srgbClr val="DEDEDE"/>
              </a:clrFrom>
              <a:clrTo>
                <a:srgbClr val="DEDEDE">
                  <a:alpha val="0"/>
                </a:srgbClr>
              </a:clrTo>
            </a:clrChange>
            <a:extLst>
              <a:ext uri="{28A0092B-C50C-407E-A947-70E740481C1C}">
                <a14:useLocalDpi xmlns:a14="http://schemas.microsoft.com/office/drawing/2010/main" val="0"/>
              </a:ext>
            </a:extLst>
          </a:blip>
          <a:srcRect/>
          <a:stretch>
            <a:fillRect/>
          </a:stretch>
        </p:blipFill>
        <p:spPr bwMode="auto">
          <a:xfrm>
            <a:off x="5399963" y="4050318"/>
            <a:ext cx="2369873" cy="24409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A1B8BC2-E889-4AF6-8636-AE21B6661AC8}"/>
              </a:ext>
            </a:extLst>
          </p:cNvPr>
          <p:cNvSpPr/>
          <p:nvPr/>
        </p:nvSpPr>
        <p:spPr>
          <a:xfrm>
            <a:off x="631800" y="1382470"/>
            <a:ext cx="6295046" cy="1077218"/>
          </a:xfrm>
          <a:prstGeom prst="rect">
            <a:avLst/>
          </a:prstGeom>
        </p:spPr>
        <p:txBody>
          <a:bodyPr wrap="square">
            <a:spAutoFit/>
          </a:bodyPr>
          <a:lstStyle/>
          <a:p>
            <a:pPr marL="85725" indent="-285750"/>
            <a:r>
              <a:rPr lang="ka-GE" sz="1600" b="1" dirty="0">
                <a:solidFill>
                  <a:schemeClr val="accent1">
                    <a:lumMod val="75000"/>
                  </a:schemeClr>
                </a:solidFill>
              </a:rPr>
              <a:t>ფინანსური დამოუკიდებლობის კოეფიციენტი ( &gt;30%)</a:t>
            </a:r>
          </a:p>
          <a:p>
            <a:pPr lvl="1"/>
            <a:r>
              <a:rPr lang="ka-GE" sz="1600" dirty="0">
                <a:solidFill>
                  <a:schemeClr val="accent1">
                    <a:lumMod val="75000"/>
                  </a:schemeClr>
                </a:solidFill>
              </a:rPr>
              <a:t>რა მოცულობის ვალდებულების დამატების საშუალება აქვს ბიზნესს ისე, რომ საჭიროების შემთხვევაში ფინანსურ პრობლემებს საკუთარი კაპიტალით გაუმკლავდეს.</a:t>
            </a:r>
          </a:p>
        </p:txBody>
      </p:sp>
    </p:spTree>
    <p:extLst>
      <p:ext uri="{BB962C8B-B14F-4D97-AF65-F5344CB8AC3E}">
        <p14:creationId xmlns:p14="http://schemas.microsoft.com/office/powerpoint/2010/main" val="20862132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353283"/>
            <a:ext cx="7147902" cy="4876800"/>
          </a:xfrm>
        </p:spPr>
        <p:txBody>
          <a:bodyPr>
            <a:normAutofit/>
          </a:bodyPr>
          <a:lstStyle/>
          <a:p>
            <a:pPr marL="114300" indent="0">
              <a:buNone/>
            </a:pPr>
            <a:r>
              <a:rPr lang="ka-GE" sz="2000" b="1" dirty="0">
                <a:solidFill>
                  <a:schemeClr val="accent1">
                    <a:lumMod val="75000"/>
                  </a:schemeClr>
                </a:solidFill>
              </a:rPr>
              <a:t>მაგალითი</a:t>
            </a:r>
            <a:r>
              <a:rPr lang="ka-GE" sz="2000" dirty="0">
                <a:solidFill>
                  <a:schemeClr val="accent1">
                    <a:lumMod val="75000"/>
                  </a:schemeClr>
                </a:solidFill>
              </a:rPr>
              <a:t>:</a:t>
            </a:r>
          </a:p>
          <a:p>
            <a:pPr lvl="1">
              <a:buFont typeface="Arial" panose="020B0604020202020204" pitchFamily="34" charset="0"/>
              <a:buChar char="•"/>
            </a:pPr>
            <a:r>
              <a:rPr lang="ka-GE" sz="2000" dirty="0">
                <a:solidFill>
                  <a:schemeClr val="accent1">
                    <a:lumMod val="75000"/>
                  </a:schemeClr>
                </a:solidFill>
              </a:rPr>
              <a:t>მთლიანი აქტივები თქვენს ბიზნესში - 24 000 ლარი</a:t>
            </a:r>
          </a:p>
          <a:p>
            <a:pPr lvl="1">
              <a:buFont typeface="Arial" panose="020B0604020202020204" pitchFamily="34" charset="0"/>
              <a:buChar char="•"/>
            </a:pPr>
            <a:r>
              <a:rPr lang="ka-GE" sz="2000" dirty="0">
                <a:solidFill>
                  <a:schemeClr val="accent1">
                    <a:lumMod val="75000"/>
                  </a:schemeClr>
                </a:solidFill>
              </a:rPr>
              <a:t>მთლიანი ვალდებულებები ბიზნესში - 14 000 ლარი</a:t>
            </a:r>
          </a:p>
          <a:p>
            <a:pPr lvl="1">
              <a:buFont typeface="Arial" panose="020B0604020202020204" pitchFamily="34" charset="0"/>
              <a:buChar char="•"/>
            </a:pPr>
            <a:r>
              <a:rPr lang="ka-GE" sz="2000" dirty="0">
                <a:solidFill>
                  <a:schemeClr val="accent1">
                    <a:lumMod val="75000"/>
                  </a:schemeClr>
                </a:solidFill>
              </a:rPr>
              <a:t>საკუთარი კაპიტალი ბიზნესში - 10 000 ლარი</a:t>
            </a:r>
            <a:endParaRPr lang="en-US" sz="2000" dirty="0">
              <a:solidFill>
                <a:schemeClr val="accent1">
                  <a:lumMod val="75000"/>
                </a:schemeClr>
              </a:solidFill>
            </a:endParaRPr>
          </a:p>
          <a:p>
            <a:pPr marL="542925" lvl="1" indent="0">
              <a:buNone/>
            </a:pPr>
            <a:endParaRPr lang="ka-GE" sz="2000" dirty="0">
              <a:solidFill>
                <a:schemeClr val="accent1">
                  <a:lumMod val="75000"/>
                </a:schemeClr>
              </a:solidFill>
            </a:endParaRPr>
          </a:p>
          <a:p>
            <a:pPr>
              <a:buFont typeface="Arial" panose="020B0604020202020204" pitchFamily="34" charset="0"/>
              <a:buChar char="•"/>
            </a:pPr>
            <a:r>
              <a:rPr lang="ka-GE" sz="2000" dirty="0">
                <a:solidFill>
                  <a:schemeClr val="accent1">
                    <a:lumMod val="75000"/>
                  </a:schemeClr>
                </a:solidFill>
              </a:rPr>
              <a:t>ფინანსური დამოუკიდებლობის კოეფიციენტი = 10 000 / 24 000 = 0,42</a:t>
            </a:r>
            <a:r>
              <a:rPr lang="en-US" sz="2000" dirty="0">
                <a:solidFill>
                  <a:schemeClr val="accent1">
                    <a:lumMod val="75000"/>
                  </a:schemeClr>
                </a:solidFill>
              </a:rPr>
              <a:t>=42%</a:t>
            </a:r>
            <a:endParaRPr lang="ka-GE" sz="2000" dirty="0">
              <a:solidFill>
                <a:schemeClr val="accent1">
                  <a:lumMod val="75000"/>
                </a:schemeClr>
              </a:solidFill>
            </a:endParaRPr>
          </a:p>
          <a:p>
            <a:r>
              <a:rPr lang="ka-GE" sz="2000" b="1" i="1" dirty="0">
                <a:solidFill>
                  <a:schemeClr val="accent1">
                    <a:lumMod val="75000"/>
                  </a:schemeClr>
                </a:solidFill>
              </a:rPr>
              <a:t>შეუძლია თუ არა ბიზნესს, რომ აიღოს სესხი?</a:t>
            </a:r>
          </a:p>
          <a:p>
            <a:r>
              <a:rPr lang="ka-GE" sz="1800" dirty="0">
                <a:solidFill>
                  <a:schemeClr val="accent1">
                    <a:lumMod val="75000"/>
                  </a:schemeClr>
                </a:solidFill>
              </a:rPr>
              <a:t>თუ დამატებით გსურთ 10 000 ლარის სესხის აღება?</a:t>
            </a:r>
          </a:p>
          <a:p>
            <a:r>
              <a:rPr lang="ka-GE" sz="1800" dirty="0">
                <a:solidFill>
                  <a:schemeClr val="accent1">
                    <a:lumMod val="75000"/>
                  </a:schemeClr>
                </a:solidFill>
              </a:rPr>
              <a:t>ფინანსური დამოუკიდებლობის კოეფიციენტი                                              = 10 000 / 34 000 = 0,29</a:t>
            </a:r>
            <a:r>
              <a:rPr lang="en-US" sz="1800" dirty="0">
                <a:solidFill>
                  <a:schemeClr val="accent1">
                    <a:lumMod val="75000"/>
                  </a:schemeClr>
                </a:solidFill>
              </a:rPr>
              <a:t>=29%</a:t>
            </a:r>
          </a:p>
          <a:p>
            <a:endParaRPr lang="ka-GE" sz="1800" i="1" dirty="0">
              <a:solidFill>
                <a:schemeClr val="accent1">
                  <a:lumMod val="75000"/>
                </a:schemeClr>
              </a:solidFill>
            </a:endParaRPr>
          </a:p>
          <a:p>
            <a:pPr lvl="1"/>
            <a:endParaRPr lang="ka-GE" dirty="0">
              <a:solidFill>
                <a:schemeClr val="accent1">
                  <a:lumMod val="75000"/>
                </a:schemeClr>
              </a:solidFill>
            </a:endParaRPr>
          </a:p>
          <a:p>
            <a:pPr marL="114300" indent="0">
              <a:buNone/>
            </a:pPr>
            <a:endParaRPr lang="en-GB" sz="1800" dirty="0">
              <a:solidFill>
                <a:schemeClr val="accent1">
                  <a:lumMod val="75000"/>
                </a:schemeClr>
              </a:solidFill>
            </a:endParaRPr>
          </a:p>
        </p:txBody>
      </p:sp>
      <p:sp>
        <p:nvSpPr>
          <p:cNvPr id="4" name="AutoShape 4" descr="Image result for divide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divide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a:spLocks noGrp="1"/>
          </p:cNvSpPr>
          <p:nvPr>
            <p:ph type="title"/>
          </p:nvPr>
        </p:nvSpPr>
        <p:spPr>
          <a:xfrm>
            <a:off x="307975" y="352426"/>
            <a:ext cx="7323748" cy="490537"/>
          </a:xfrm>
        </p:spPr>
        <p:txBody>
          <a:bodyPr>
            <a:noAutofit/>
          </a:bodyPr>
          <a:lstStyle/>
          <a:p>
            <a:r>
              <a:rPr lang="ka-GE" sz="2800" dirty="0">
                <a:solidFill>
                  <a:schemeClr val="accent1">
                    <a:lumMod val="75000"/>
                  </a:schemeClr>
                </a:solidFill>
              </a:rPr>
              <a:t>ფინანსური დამოუკიდებლობის კოეფიციენტი</a:t>
            </a:r>
            <a:endParaRPr lang="en-GB" sz="2000" b="1" i="1" dirty="0">
              <a:solidFill>
                <a:schemeClr val="accent1">
                  <a:lumMod val="75000"/>
                </a:schemeClr>
              </a:solidFill>
            </a:endParaRPr>
          </a:p>
        </p:txBody>
      </p:sp>
      <p:sp>
        <p:nvSpPr>
          <p:cNvPr id="9"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9191" y="3791683"/>
            <a:ext cx="2817883" cy="2781872"/>
          </a:xfrm>
          <a:prstGeom prst="rect">
            <a:avLst/>
          </a:prstGeom>
        </p:spPr>
      </p:pic>
    </p:spTree>
    <p:extLst>
      <p:ext uri="{BB962C8B-B14F-4D97-AF65-F5344CB8AC3E}">
        <p14:creationId xmlns:p14="http://schemas.microsoft.com/office/powerpoint/2010/main" val="124464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1434" y="143675"/>
            <a:ext cx="7193574" cy="792162"/>
          </a:xfrm>
        </p:spPr>
        <p:txBody>
          <a:bodyPr/>
          <a:lstStyle/>
          <a:p>
            <a:r>
              <a:rPr lang="ka-GE" sz="2800" dirty="0">
                <a:solidFill>
                  <a:schemeClr val="accent1">
                    <a:lumMod val="75000"/>
                  </a:schemeClr>
                </a:solidFill>
              </a:rPr>
              <a:t>მიკრო და მცირე ბიზნესის სახელმძღვანელო</a:t>
            </a:r>
            <a:endParaRPr lang="en-US" sz="28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4F7C5E4E-105C-43B1-AA39-D5BD486AD83C}" type="slidenum">
              <a:rPr lang="ru-RU" smtClean="0"/>
              <a:pPr/>
              <a:t>27</a:t>
            </a:fld>
            <a:endParaRPr lang="ru-RU"/>
          </a:p>
        </p:txBody>
      </p:sp>
      <p:pic>
        <p:nvPicPr>
          <p:cNvPr id="5" name="Picture 2" descr="Image result for nbg national bank of georgia">
            <a:extLst>
              <a:ext uri="{FF2B5EF4-FFF2-40B4-BE49-F238E27FC236}">
                <a16:creationId xmlns:a16="http://schemas.microsoft.com/office/drawing/2014/main" id="{1332B623-BAB3-469F-AD20-5A85A80603A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212" r="1935"/>
          <a:stretch/>
        </p:blipFill>
        <p:spPr bwMode="auto">
          <a:xfrm>
            <a:off x="746486" y="5630387"/>
            <a:ext cx="2613819" cy="951159"/>
          </a:xfrm>
          <a:prstGeom prst="rect">
            <a:avLst/>
          </a:prstGeom>
          <a:ln w="38100" cap="sq">
            <a:noFill/>
            <a:prstDash val="solid"/>
            <a:miter lim="800000"/>
          </a:ln>
          <a:effectLst/>
        </p:spPr>
      </p:pic>
      <p:pic>
        <p:nvPicPr>
          <p:cNvPr id="6" name="Picture 4" descr="Image">
            <a:extLst>
              <a:ext uri="{FF2B5EF4-FFF2-40B4-BE49-F238E27FC236}">
                <a16:creationId xmlns:a16="http://schemas.microsoft.com/office/drawing/2014/main" id="{FC3632F4-CB26-4E4E-B0FA-5C5D001A18E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5959" y="5492159"/>
            <a:ext cx="1278924" cy="1227613"/>
          </a:xfrm>
          <a:prstGeom prst="rect">
            <a:avLst/>
          </a:prstGeom>
          <a:ln w="38100" cap="sq">
            <a:noFill/>
            <a:prstDash val="solid"/>
            <a:miter lim="800000"/>
          </a:ln>
          <a:effectLst/>
        </p:spPr>
      </p:pic>
      <p:pic>
        <p:nvPicPr>
          <p:cNvPr id="7" name="Picture 6"/>
          <p:cNvPicPr>
            <a:picLocks noChangeAspect="1"/>
          </p:cNvPicPr>
          <p:nvPr/>
        </p:nvPicPr>
        <p:blipFill>
          <a:blip r:embed="rId5"/>
          <a:stretch>
            <a:fillRect/>
          </a:stretch>
        </p:blipFill>
        <p:spPr>
          <a:xfrm>
            <a:off x="4164671" y="5720788"/>
            <a:ext cx="1155831" cy="806096"/>
          </a:xfrm>
          <a:prstGeom prst="rect">
            <a:avLst/>
          </a:prstGeom>
          <a:ln w="38100" cap="sq">
            <a:noFill/>
            <a:prstDash val="solid"/>
            <a:miter lim="800000"/>
          </a:ln>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83" y="1419535"/>
            <a:ext cx="2861110" cy="4173545"/>
          </a:xfrm>
          <a:prstGeom prst="rect">
            <a:avLst/>
          </a:prstGeom>
        </p:spPr>
      </p:pic>
      <p:sp>
        <p:nvSpPr>
          <p:cNvPr id="10" name="Content Placeholder 2">
            <a:extLst>
              <a:ext uri="{FF2B5EF4-FFF2-40B4-BE49-F238E27FC236}">
                <a16:creationId xmlns:a16="http://schemas.microsoft.com/office/drawing/2014/main" id="{BE2ADCF8-3872-4CCE-A486-5724B6741356}"/>
              </a:ext>
            </a:extLst>
          </p:cNvPr>
          <p:cNvSpPr txBox="1">
            <a:spLocks/>
          </p:cNvSpPr>
          <p:nvPr/>
        </p:nvSpPr>
        <p:spPr>
          <a:xfrm>
            <a:off x="3905591" y="1419534"/>
            <a:ext cx="3629417" cy="4173546"/>
          </a:xfrm>
          <a:prstGeom prst="rect">
            <a:avLst/>
          </a:prstGeom>
        </p:spPr>
        <p:txBody>
          <a:bodyPr>
            <a:noAutofit/>
          </a:bodyPr>
          <a:lstStyle>
            <a:lvl1pPr marL="266700" indent="-266700" algn="l" rtl="0" eaLnBrk="1" fontAlgn="base" hangingPunct="1">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None/>
            </a:pPr>
            <a:r>
              <a:rPr lang="ka-GE" sz="1800" kern="0" dirty="0">
                <a:solidFill>
                  <a:schemeClr val="accent1">
                    <a:lumMod val="75000"/>
                  </a:schemeClr>
                </a:solidFill>
              </a:rPr>
              <a:t>კურსი შედგენილია ბროშურის - </a:t>
            </a:r>
            <a:r>
              <a:rPr lang="ka-GE" sz="1800" b="1" kern="0" dirty="0">
                <a:solidFill>
                  <a:schemeClr val="accent1">
                    <a:lumMod val="75000"/>
                  </a:schemeClr>
                </a:solidFill>
              </a:rPr>
              <a:t>„მიკრო და მცირე ბიზნესის სახელმძღვანელო: ფინანსურ ორგანიზაციებთან ურთიერთობა და ფინანსური გადაწყვეტილების მიღება“ </a:t>
            </a:r>
            <a:r>
              <a:rPr lang="ka-GE" sz="1800" kern="0" dirty="0">
                <a:solidFill>
                  <a:schemeClr val="accent1">
                    <a:lumMod val="75000"/>
                  </a:schemeClr>
                </a:solidFill>
              </a:rPr>
              <a:t>- მიხედვით.</a:t>
            </a:r>
          </a:p>
          <a:p>
            <a:pPr marL="0" indent="0">
              <a:buNone/>
            </a:pPr>
            <a:endParaRPr lang="ka-GE" sz="1800" kern="0" dirty="0">
              <a:solidFill>
                <a:schemeClr val="accent1">
                  <a:lumMod val="75000"/>
                </a:schemeClr>
              </a:solidFill>
            </a:endParaRPr>
          </a:p>
          <a:p>
            <a:pPr marL="0" indent="0">
              <a:buNone/>
            </a:pPr>
            <a:r>
              <a:rPr lang="ka-GE" sz="1800" kern="0" dirty="0">
                <a:solidFill>
                  <a:schemeClr val="accent1">
                    <a:lumMod val="75000"/>
                  </a:schemeClr>
                </a:solidFill>
              </a:rPr>
              <a:t>ჩამოტვირთეთ უფასოდ:</a:t>
            </a:r>
          </a:p>
          <a:p>
            <a:pPr marL="0" indent="0">
              <a:buNone/>
            </a:pPr>
            <a:r>
              <a:rPr lang="en-US" sz="1800" dirty="0">
                <a:hlinkClick r:id="rId7"/>
              </a:rPr>
              <a:t>https://www.nbg.gov.ge/index.php?m=706</a:t>
            </a:r>
            <a:endParaRPr lang="ka-GE" sz="1800" kern="0" dirty="0">
              <a:solidFill>
                <a:schemeClr val="accent1">
                  <a:lumMod val="75000"/>
                </a:schemeClr>
              </a:solidFill>
            </a:endParaRPr>
          </a:p>
          <a:p>
            <a:pPr marL="0" indent="0">
              <a:buNone/>
            </a:pPr>
            <a:endParaRPr lang="ka-GE" sz="2200" kern="0" dirty="0">
              <a:solidFill>
                <a:schemeClr val="accent1">
                  <a:lumMod val="75000"/>
                </a:schemeClr>
              </a:solidFill>
            </a:endParaRPr>
          </a:p>
        </p:txBody>
      </p:sp>
    </p:spTree>
    <p:extLst>
      <p:ext uri="{BB962C8B-B14F-4D97-AF65-F5344CB8AC3E}">
        <p14:creationId xmlns:p14="http://schemas.microsoft.com/office/powerpoint/2010/main" val="34741836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82D183-00D4-4FA2-AEA3-402EEEA20137}"/>
              </a:ext>
            </a:extLst>
          </p:cNvPr>
          <p:cNvSpPr txBox="1"/>
          <p:nvPr/>
        </p:nvSpPr>
        <p:spPr>
          <a:xfrm>
            <a:off x="1402634" y="1688122"/>
            <a:ext cx="6110653" cy="584775"/>
          </a:xfrm>
          <a:prstGeom prst="rect">
            <a:avLst/>
          </a:prstGeom>
          <a:noFill/>
        </p:spPr>
        <p:txBody>
          <a:bodyPr wrap="square" rtlCol="0">
            <a:spAutoFit/>
          </a:bodyPr>
          <a:lstStyle/>
          <a:p>
            <a:pPr algn="ctr"/>
            <a:r>
              <a:rPr lang="ka-GE" sz="3200" b="1" dirty="0">
                <a:solidFill>
                  <a:schemeClr val="accent1">
                    <a:lumMod val="75000"/>
                  </a:schemeClr>
                </a:solidFill>
              </a:rPr>
              <a:t>მადლობა ყურადღებისთვის!</a:t>
            </a:r>
            <a:endParaRPr lang="en-US" sz="2400" b="1" i="1" dirty="0">
              <a:solidFill>
                <a:schemeClr val="accent1">
                  <a:lumMod val="75000"/>
                </a:schemeClr>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3FC6E09C-13B5-4A14-AD06-26BA37202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691" y="2766175"/>
            <a:ext cx="1986537" cy="2799974"/>
          </a:xfrm>
          <a:prstGeom prst="rect">
            <a:avLst/>
          </a:prstGeom>
        </p:spPr>
      </p:pic>
    </p:spTree>
    <p:extLst>
      <p:ext uri="{BB962C8B-B14F-4D97-AF65-F5344CB8AC3E}">
        <p14:creationId xmlns:p14="http://schemas.microsoft.com/office/powerpoint/2010/main" val="20528856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846"/>
            <a:ext cx="6990080" cy="1125415"/>
          </a:xfrm>
        </p:spPr>
        <p:txBody>
          <a:bodyPr>
            <a:normAutofit fontScale="90000"/>
          </a:bodyPr>
          <a:lstStyle/>
          <a:p>
            <a:br>
              <a:rPr lang="ka-GE" sz="2800" dirty="0">
                <a:solidFill>
                  <a:schemeClr val="accent1">
                    <a:lumMod val="75000"/>
                  </a:schemeClr>
                </a:solidFill>
              </a:rPr>
            </a:br>
            <a:br>
              <a:rPr lang="ka-GE" sz="3100" dirty="0">
                <a:solidFill>
                  <a:schemeClr val="accent1">
                    <a:lumMod val="75000"/>
                  </a:schemeClr>
                </a:solidFill>
              </a:rPr>
            </a:br>
            <a:r>
              <a:rPr lang="ka-GE" sz="3100" dirty="0">
                <a:solidFill>
                  <a:schemeClr val="accent1">
                    <a:lumMod val="75000"/>
                  </a:schemeClr>
                </a:solidFill>
              </a:rPr>
              <a:t>ბიზნესის განდახდისუნარიანობის შეფასება</a:t>
            </a:r>
            <a:br>
              <a:rPr lang="ka-GE" sz="2800" dirty="0">
                <a:solidFill>
                  <a:schemeClr val="accent1">
                    <a:lumMod val="75000"/>
                  </a:schemeClr>
                </a:solidFill>
              </a:rPr>
            </a:br>
            <a:endParaRPr lang="en-GB" sz="2800" b="1" dirty="0">
              <a:solidFill>
                <a:schemeClr val="accent1">
                  <a:lumMod val="75000"/>
                </a:schemeClr>
              </a:solidFill>
            </a:endParaRPr>
          </a:p>
        </p:txBody>
      </p:sp>
      <p:sp>
        <p:nvSpPr>
          <p:cNvPr id="3" name="Content Placeholder 2"/>
          <p:cNvSpPr>
            <a:spLocks noGrp="1"/>
          </p:cNvSpPr>
          <p:nvPr>
            <p:ph idx="1"/>
          </p:nvPr>
        </p:nvSpPr>
        <p:spPr>
          <a:xfrm>
            <a:off x="304800" y="908049"/>
            <a:ext cx="6491654" cy="5519127"/>
          </a:xfrm>
        </p:spPr>
        <p:txBody>
          <a:bodyPr>
            <a:noAutofit/>
          </a:bodyPr>
          <a:lstStyle/>
          <a:p>
            <a:pPr marL="0" indent="0">
              <a:lnSpc>
                <a:spcPct val="115000"/>
              </a:lnSpc>
              <a:spcAft>
                <a:spcPts val="1000"/>
              </a:spcAft>
              <a:buNone/>
            </a:pPr>
            <a:endParaRPr lang="ka-GE" sz="1800" b="1" dirty="0">
              <a:solidFill>
                <a:schemeClr val="accent1">
                  <a:lumMod val="75000"/>
                </a:schemeClr>
              </a:solidFill>
            </a:endParaRPr>
          </a:p>
          <a:p>
            <a:pPr indent="-342900">
              <a:lnSpc>
                <a:spcPct val="115000"/>
              </a:lnSpc>
              <a:spcAft>
                <a:spcPts val="1000"/>
              </a:spcAft>
              <a:buFont typeface="Symbol"/>
              <a:buChar char=""/>
            </a:pPr>
            <a:r>
              <a:rPr lang="ka-GE" sz="1800" b="1" dirty="0">
                <a:solidFill>
                  <a:schemeClr val="accent1">
                    <a:lumMod val="75000"/>
                  </a:schemeClr>
                </a:solidFill>
              </a:rPr>
              <a:t>მნიშვნელოვანია ფინანსური ორგანიზაციისთვის</a:t>
            </a:r>
          </a:p>
          <a:p>
            <a:pPr lvl="1" indent="-342900">
              <a:lnSpc>
                <a:spcPct val="115000"/>
              </a:lnSpc>
              <a:spcAft>
                <a:spcPts val="1000"/>
              </a:spcAft>
              <a:buFont typeface="Symbol"/>
              <a:buChar char=""/>
            </a:pPr>
            <a:r>
              <a:rPr lang="ka-GE" sz="1800" dirty="0">
                <a:solidFill>
                  <a:schemeClr val="accent1">
                    <a:lumMod val="75000"/>
                  </a:schemeClr>
                </a:solidFill>
              </a:rPr>
              <a:t>არ გასცეს ისეთი სესხი, რომელიც უკან არ დაუბრუნდება</a:t>
            </a:r>
          </a:p>
          <a:p>
            <a:pPr marL="466725" lvl="1" indent="0">
              <a:lnSpc>
                <a:spcPct val="115000"/>
              </a:lnSpc>
              <a:spcAft>
                <a:spcPts val="1000"/>
              </a:spcAft>
              <a:buNone/>
            </a:pPr>
            <a:endParaRPr lang="ka-GE" sz="1800" dirty="0">
              <a:solidFill>
                <a:schemeClr val="accent1">
                  <a:lumMod val="75000"/>
                </a:schemeClr>
              </a:solidFill>
            </a:endParaRPr>
          </a:p>
          <a:p>
            <a:pPr marL="514350" lvl="2" indent="0">
              <a:lnSpc>
                <a:spcPct val="115000"/>
              </a:lnSpc>
              <a:spcAft>
                <a:spcPts val="1000"/>
              </a:spcAft>
              <a:buNone/>
            </a:pPr>
            <a:endParaRPr lang="ka-GE" sz="1800" dirty="0">
              <a:solidFill>
                <a:schemeClr val="accent1">
                  <a:lumMod val="75000"/>
                </a:schemeClr>
              </a:solidFill>
            </a:endParaRPr>
          </a:p>
          <a:p>
            <a:pPr indent="-342900">
              <a:lnSpc>
                <a:spcPct val="115000"/>
              </a:lnSpc>
              <a:spcAft>
                <a:spcPts val="1000"/>
              </a:spcAft>
              <a:buFont typeface="Symbol"/>
              <a:buChar char=""/>
            </a:pPr>
            <a:r>
              <a:rPr lang="ka-GE" sz="1800" b="1" dirty="0">
                <a:solidFill>
                  <a:schemeClr val="accent1">
                    <a:lumMod val="75000"/>
                  </a:schemeClr>
                </a:solidFill>
              </a:rPr>
              <a:t>მნიშვნელოვანია ბიზნესისთვის</a:t>
            </a:r>
          </a:p>
          <a:p>
            <a:pPr lvl="1" indent="-342900">
              <a:lnSpc>
                <a:spcPct val="115000"/>
              </a:lnSpc>
              <a:spcAft>
                <a:spcPts val="1000"/>
              </a:spcAft>
              <a:buFont typeface="Symbol"/>
              <a:buChar char=""/>
            </a:pPr>
            <a:r>
              <a:rPr lang="ka-GE" sz="1800" dirty="0">
                <a:solidFill>
                  <a:schemeClr val="accent1">
                    <a:lumMod val="75000"/>
                  </a:schemeClr>
                </a:solidFill>
              </a:rPr>
              <a:t>თუ ბიზნესი ვერ აფასებს საკუთარ გადახდისუნარიანობას - ფინანსური ინსტიტუტი ერთგვარი კონსულტანტია, რომელიც აფასებს ბიზნესის მდგომარეობას. </a:t>
            </a:r>
            <a:endParaRPr lang="en-GB" sz="1800" dirty="0">
              <a:solidFill>
                <a:schemeClr val="accent1">
                  <a:lumMod val="75000"/>
                </a:schemeClr>
              </a:solidFill>
            </a:endParaRP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3839" y="1910763"/>
            <a:ext cx="2480213" cy="2407237"/>
          </a:xfrm>
          <a:prstGeom prst="rect">
            <a:avLst/>
          </a:prstGeom>
        </p:spPr>
      </p:pic>
    </p:spTree>
    <p:extLst>
      <p:ext uri="{BB962C8B-B14F-4D97-AF65-F5344CB8AC3E}">
        <p14:creationId xmlns:p14="http://schemas.microsoft.com/office/powerpoint/2010/main" val="11895639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83" y="72728"/>
            <a:ext cx="7403855" cy="923192"/>
          </a:xfrm>
        </p:spPr>
        <p:txBody>
          <a:bodyPr>
            <a:noAutofit/>
          </a:bodyPr>
          <a:lstStyle/>
          <a:p>
            <a:r>
              <a:rPr lang="ka-GE" sz="2800" dirty="0">
                <a:solidFill>
                  <a:schemeClr val="accent1">
                    <a:lumMod val="75000"/>
                  </a:schemeClr>
                </a:solidFill>
              </a:rPr>
              <a:t>ბიზნესის განდახდისუნარიანობის შეფასება</a:t>
            </a:r>
            <a:endParaRPr lang="en-GB" sz="2400" b="1" dirty="0">
              <a:solidFill>
                <a:schemeClr val="accent1">
                  <a:lumMod val="75000"/>
                </a:schemeClr>
              </a:solidFill>
            </a:endParaRPr>
          </a:p>
        </p:txBody>
      </p:sp>
      <p:sp>
        <p:nvSpPr>
          <p:cNvPr id="3" name="Content Placeholder 2"/>
          <p:cNvSpPr>
            <a:spLocks noGrp="1"/>
          </p:cNvSpPr>
          <p:nvPr>
            <p:ph idx="1"/>
          </p:nvPr>
        </p:nvSpPr>
        <p:spPr>
          <a:xfrm>
            <a:off x="324582" y="1249680"/>
            <a:ext cx="7403855" cy="4904936"/>
          </a:xfrm>
        </p:spPr>
        <p:txBody>
          <a:bodyPr/>
          <a:lstStyle/>
          <a:p>
            <a:pPr marL="0" indent="0">
              <a:buNone/>
            </a:pPr>
            <a:r>
              <a:rPr lang="ka-GE" sz="1800" b="1" dirty="0">
                <a:solidFill>
                  <a:schemeClr val="accent1">
                    <a:lumMod val="75000"/>
                  </a:schemeClr>
                </a:solidFill>
              </a:rPr>
              <a:t>ბიზნესის ფინანსური ანალიზი</a:t>
            </a:r>
          </a:p>
          <a:p>
            <a:pPr lvl="1">
              <a:buClr>
                <a:schemeClr val="bg2"/>
              </a:buClr>
              <a:buFont typeface="Arial" panose="020B0604020202020204" pitchFamily="34" charset="0"/>
              <a:buChar char="•"/>
            </a:pPr>
            <a:r>
              <a:rPr lang="ka-GE" sz="1800" dirty="0">
                <a:solidFill>
                  <a:schemeClr val="accent1">
                    <a:lumMod val="75000"/>
                  </a:schemeClr>
                </a:solidFill>
              </a:rPr>
              <a:t>შემოსავლის და გასავლის დამადასტურებელი </a:t>
            </a:r>
          </a:p>
          <a:p>
            <a:pPr marL="542925" lvl="1" indent="0">
              <a:buClr>
                <a:schemeClr val="bg2"/>
              </a:buClr>
              <a:buNone/>
            </a:pPr>
            <a:r>
              <a:rPr lang="ka-GE" sz="1800" dirty="0">
                <a:solidFill>
                  <a:schemeClr val="accent1">
                    <a:lumMod val="75000"/>
                  </a:schemeClr>
                </a:solidFill>
              </a:rPr>
              <a:t>    საბუთები</a:t>
            </a:r>
          </a:p>
          <a:p>
            <a:pPr lvl="1">
              <a:buClr>
                <a:schemeClr val="bg2"/>
              </a:buClr>
              <a:buFont typeface="Arial" panose="020B0604020202020204" pitchFamily="34" charset="0"/>
              <a:buChar char="•"/>
            </a:pPr>
            <a:r>
              <a:rPr lang="ka-GE" sz="1800" dirty="0">
                <a:solidFill>
                  <a:schemeClr val="accent1">
                    <a:lumMod val="75000"/>
                  </a:schemeClr>
                </a:solidFill>
              </a:rPr>
              <a:t>ფინანსური ანგარიშგება - ფინანსური უწყისები</a:t>
            </a:r>
          </a:p>
          <a:p>
            <a:pPr lvl="1">
              <a:buClr>
                <a:schemeClr val="bg2"/>
              </a:buClr>
              <a:buFont typeface="Arial" panose="020B0604020202020204" pitchFamily="34" charset="0"/>
              <a:buChar char="•"/>
            </a:pPr>
            <a:r>
              <a:rPr lang="ka-GE" sz="1800" dirty="0">
                <a:solidFill>
                  <a:schemeClr val="accent1">
                    <a:lumMod val="75000"/>
                  </a:schemeClr>
                </a:solidFill>
              </a:rPr>
              <a:t>ფინანსური კოეფიციენტები</a:t>
            </a:r>
          </a:p>
          <a:p>
            <a:pPr lvl="1">
              <a:buClr>
                <a:schemeClr val="bg2"/>
              </a:buClr>
              <a:buFont typeface="Arial" panose="020B0604020202020204" pitchFamily="34" charset="0"/>
              <a:buChar char="•"/>
            </a:pPr>
            <a:endParaRPr lang="ka-GE" sz="1800" dirty="0">
              <a:solidFill>
                <a:schemeClr val="accent1">
                  <a:lumMod val="75000"/>
                </a:schemeClr>
              </a:solidFill>
            </a:endParaRPr>
          </a:p>
          <a:p>
            <a:pPr marL="342900" lvl="1" indent="0">
              <a:buNone/>
            </a:pPr>
            <a:endParaRPr lang="ka-GE" sz="1800" dirty="0">
              <a:solidFill>
                <a:schemeClr val="accent1">
                  <a:lumMod val="75000"/>
                </a:schemeClr>
              </a:solidFill>
            </a:endParaRPr>
          </a:p>
          <a:p>
            <a:pPr marL="0" indent="-200025">
              <a:buNone/>
            </a:pPr>
            <a:r>
              <a:rPr lang="ka-GE" sz="1800" b="1" dirty="0">
                <a:solidFill>
                  <a:schemeClr val="accent1">
                    <a:lumMod val="75000"/>
                  </a:schemeClr>
                </a:solidFill>
              </a:rPr>
              <a:t>ბიზნესის შეფასების სხვა კრიტერიუმები</a:t>
            </a:r>
          </a:p>
          <a:p>
            <a:pPr lvl="1">
              <a:buClr>
                <a:schemeClr val="bg2"/>
              </a:buClr>
              <a:buFont typeface="Arial" panose="020B0604020202020204" pitchFamily="34" charset="0"/>
              <a:buChar char="•"/>
            </a:pPr>
            <a:r>
              <a:rPr lang="ka-GE" sz="1800" dirty="0">
                <a:solidFill>
                  <a:schemeClr val="accent1">
                    <a:lumMod val="75000"/>
                  </a:schemeClr>
                </a:solidFill>
              </a:rPr>
              <a:t>ინვესტიციის მიზანი;</a:t>
            </a:r>
            <a:endParaRPr lang="en-GB" sz="1800" dirty="0">
              <a:solidFill>
                <a:schemeClr val="accent1">
                  <a:lumMod val="75000"/>
                </a:schemeClr>
              </a:solidFill>
            </a:endParaRPr>
          </a:p>
          <a:p>
            <a:pPr lvl="1">
              <a:buClr>
                <a:schemeClr val="bg2"/>
              </a:buClr>
              <a:buFont typeface="Arial" panose="020B0604020202020204" pitchFamily="34" charset="0"/>
              <a:buChar char="•"/>
            </a:pPr>
            <a:r>
              <a:rPr lang="ka-GE" sz="1800" dirty="0">
                <a:solidFill>
                  <a:schemeClr val="accent1">
                    <a:lumMod val="75000"/>
                  </a:schemeClr>
                </a:solidFill>
              </a:rPr>
              <a:t>საქმიანობის განხორციელების გრაფიკი;</a:t>
            </a:r>
            <a:endParaRPr lang="en-GB" sz="1800" dirty="0">
              <a:solidFill>
                <a:schemeClr val="accent1">
                  <a:lumMod val="75000"/>
                </a:schemeClr>
              </a:solidFill>
            </a:endParaRPr>
          </a:p>
          <a:p>
            <a:pPr lvl="1">
              <a:buClr>
                <a:schemeClr val="bg2"/>
              </a:buClr>
              <a:buFont typeface="Arial" panose="020B0604020202020204" pitchFamily="34" charset="0"/>
              <a:buChar char="•"/>
            </a:pPr>
            <a:r>
              <a:rPr lang="ka-GE" sz="1800" dirty="0">
                <a:solidFill>
                  <a:schemeClr val="accent1">
                    <a:lumMod val="75000"/>
                  </a:schemeClr>
                </a:solidFill>
              </a:rPr>
              <a:t>წარმოდგენილი უზრუნველყოფის საშუალებები;</a:t>
            </a:r>
            <a:endParaRPr lang="en-GB" sz="1800" dirty="0">
              <a:solidFill>
                <a:schemeClr val="accent1">
                  <a:lumMod val="75000"/>
                </a:schemeClr>
              </a:solidFill>
            </a:endParaRPr>
          </a:p>
          <a:p>
            <a:pPr lvl="1">
              <a:buClr>
                <a:schemeClr val="bg2"/>
              </a:buClr>
              <a:buFont typeface="Arial" panose="020B0604020202020204" pitchFamily="34" charset="0"/>
              <a:buChar char="•"/>
            </a:pPr>
            <a:r>
              <a:rPr lang="ka-GE" sz="1800" dirty="0">
                <a:solidFill>
                  <a:schemeClr val="accent1">
                    <a:lumMod val="75000"/>
                  </a:schemeClr>
                </a:solidFill>
              </a:rPr>
              <a:t>საპროგნოზო ქმედებები და შედეგები;</a:t>
            </a:r>
            <a:endParaRPr lang="en-GB" sz="1800" dirty="0">
              <a:solidFill>
                <a:schemeClr val="accent1">
                  <a:lumMod val="75000"/>
                </a:schemeClr>
              </a:solidFill>
            </a:endParaRPr>
          </a:p>
          <a:p>
            <a:pPr lvl="1">
              <a:buClr>
                <a:schemeClr val="bg2"/>
              </a:buClr>
              <a:buFont typeface="Arial" panose="020B0604020202020204" pitchFamily="34" charset="0"/>
              <a:buChar char="•"/>
            </a:pPr>
            <a:r>
              <a:rPr lang="ka-GE" sz="1800" dirty="0">
                <a:solidFill>
                  <a:schemeClr val="accent1">
                    <a:lumMod val="75000"/>
                  </a:schemeClr>
                </a:solidFill>
              </a:rPr>
              <a:t>საკუთარი თანამონაწილეობა ინვესტიციაში.</a:t>
            </a:r>
            <a:endParaRPr lang="en-GB" sz="1800" dirty="0">
              <a:solidFill>
                <a:schemeClr val="accent1">
                  <a:lumMod val="75000"/>
                </a:schemeClr>
              </a:solidFill>
            </a:endParaRPr>
          </a:p>
          <a:p>
            <a:pPr lvl="1"/>
            <a:endParaRPr lang="ka-GE" dirty="0">
              <a:solidFill>
                <a:schemeClr val="accent1">
                  <a:lumMod val="75000"/>
                </a:schemeClr>
              </a:solidFill>
            </a:endParaRPr>
          </a:p>
          <a:p>
            <a:pPr lvl="1"/>
            <a:endParaRPr lang="ka-GE" dirty="0">
              <a:solidFill>
                <a:schemeClr val="accent1">
                  <a:lumMod val="75000"/>
                </a:schemeClr>
              </a:solidFill>
            </a:endParaRPr>
          </a:p>
          <a:p>
            <a:endParaRPr lang="en-GB" dirty="0">
              <a:solidFill>
                <a:schemeClr val="accent1">
                  <a:lumMod val="75000"/>
                </a:schemeClr>
              </a:solidFill>
            </a:endParaRP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descr="A close up of a sign&#10;&#10;Description generated with high confidence">
            <a:extLst>
              <a:ext uri="{FF2B5EF4-FFF2-40B4-BE49-F238E27FC236}">
                <a16:creationId xmlns:a16="http://schemas.microsoft.com/office/drawing/2014/main" id="{81C611ED-686D-4366-AD42-CB4345BA3DF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251286" y="4354887"/>
            <a:ext cx="1644207" cy="1599694"/>
          </a:xfrm>
          <a:prstGeom prst="rect">
            <a:avLst/>
          </a:prstGeom>
        </p:spPr>
      </p:pic>
      <p:pic>
        <p:nvPicPr>
          <p:cNvPr id="7" name="Picture 6">
            <a:extLst>
              <a:ext uri="{FF2B5EF4-FFF2-40B4-BE49-F238E27FC236}">
                <a16:creationId xmlns:a16="http://schemas.microsoft.com/office/drawing/2014/main" id="{BFCD68DD-D290-4E3F-B234-C34EC9DBF0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8588" y="1703266"/>
            <a:ext cx="1766905" cy="1725734"/>
          </a:xfrm>
          <a:prstGeom prst="rect">
            <a:avLst/>
          </a:prstGeom>
        </p:spPr>
      </p:pic>
    </p:spTree>
    <p:extLst>
      <p:ext uri="{BB962C8B-B14F-4D97-AF65-F5344CB8AC3E}">
        <p14:creationId xmlns:p14="http://schemas.microsoft.com/office/powerpoint/2010/main" val="14156488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3540"/>
            <a:ext cx="7423639" cy="814510"/>
          </a:xfrm>
        </p:spPr>
        <p:txBody>
          <a:bodyPr>
            <a:normAutofit/>
          </a:bodyPr>
          <a:lstStyle/>
          <a:p>
            <a:r>
              <a:rPr lang="ka-GE" sz="2800" dirty="0">
                <a:solidFill>
                  <a:schemeClr val="accent1">
                    <a:lumMod val="75000"/>
                  </a:schemeClr>
                </a:solidFill>
              </a:rPr>
              <a:t>ბიზნესის განდახდისუნარიანობის შეფასება</a:t>
            </a:r>
            <a:endParaRPr lang="en-GB" sz="2800" b="1" dirty="0">
              <a:solidFill>
                <a:schemeClr val="accent1">
                  <a:lumMod val="75000"/>
                </a:schemeClr>
              </a:solidFill>
            </a:endParaRPr>
          </a:p>
        </p:txBody>
      </p:sp>
      <p:sp>
        <p:nvSpPr>
          <p:cNvPr id="3" name="Content Placeholder 2"/>
          <p:cNvSpPr>
            <a:spLocks noGrp="1"/>
          </p:cNvSpPr>
          <p:nvPr>
            <p:ph idx="1"/>
          </p:nvPr>
        </p:nvSpPr>
        <p:spPr>
          <a:xfrm>
            <a:off x="228600" y="1056640"/>
            <a:ext cx="6840415" cy="5581552"/>
          </a:xfrm>
        </p:spPr>
        <p:txBody>
          <a:bodyPr>
            <a:noAutofit/>
          </a:bodyPr>
          <a:lstStyle/>
          <a:p>
            <a:pPr marL="0" indent="0">
              <a:buNone/>
            </a:pPr>
            <a:r>
              <a:rPr lang="en-GB" sz="1800" b="1" dirty="0">
                <a:solidFill>
                  <a:schemeClr val="accent1">
                    <a:lumMod val="75000"/>
                  </a:schemeClr>
                </a:solidFill>
              </a:rPr>
              <a:t>სესხის გადაუხდელობის შემთხვევაში</a:t>
            </a:r>
            <a:r>
              <a:rPr lang="ka-GE" sz="1800" b="1" dirty="0">
                <a:solidFill>
                  <a:schemeClr val="accent1">
                    <a:lumMod val="75000"/>
                  </a:schemeClr>
                </a:solidFill>
              </a:rPr>
              <a:t> </a:t>
            </a:r>
          </a:p>
          <a:p>
            <a:pPr>
              <a:lnSpc>
                <a:spcPct val="120000"/>
              </a:lnSpc>
            </a:pPr>
            <a:r>
              <a:rPr lang="en-GB" sz="1800" dirty="0">
                <a:solidFill>
                  <a:schemeClr val="accent1">
                    <a:lumMod val="75000"/>
                  </a:schemeClr>
                </a:solidFill>
              </a:rPr>
              <a:t>შესაძლოა გამოყენებულ იქნეს ყადაღა</a:t>
            </a:r>
            <a:endParaRPr lang="ka-GE" sz="1800" dirty="0">
              <a:solidFill>
                <a:schemeClr val="accent1">
                  <a:lumMod val="75000"/>
                </a:schemeClr>
              </a:solidFill>
            </a:endParaRPr>
          </a:p>
          <a:p>
            <a:pPr lvl="1">
              <a:lnSpc>
                <a:spcPct val="120000"/>
              </a:lnSpc>
              <a:buFont typeface="Arial" panose="020B0604020202020204" pitchFamily="34" charset="0"/>
              <a:buChar char="•"/>
            </a:pPr>
            <a:r>
              <a:rPr lang="en-GB" sz="1800" dirty="0">
                <a:solidFill>
                  <a:schemeClr val="accent1">
                    <a:lumMod val="75000"/>
                  </a:schemeClr>
                </a:solidFill>
              </a:rPr>
              <a:t>აისახება ბიზნესსაქმიანობაზე</a:t>
            </a:r>
            <a:endParaRPr lang="ka-GE" sz="1800" dirty="0">
              <a:solidFill>
                <a:schemeClr val="accent1">
                  <a:lumMod val="75000"/>
                </a:schemeClr>
              </a:solidFill>
            </a:endParaRPr>
          </a:p>
          <a:p>
            <a:pPr lvl="1">
              <a:lnSpc>
                <a:spcPct val="120000"/>
              </a:lnSpc>
              <a:buFont typeface="Arial" panose="020B0604020202020204" pitchFamily="34" charset="0"/>
              <a:buChar char="•"/>
            </a:pPr>
            <a:r>
              <a:rPr lang="en-GB" sz="1800" dirty="0">
                <a:solidFill>
                  <a:schemeClr val="accent1">
                    <a:lumMod val="75000"/>
                  </a:schemeClr>
                </a:solidFill>
              </a:rPr>
              <a:t>ზოგ შემთხვევაში ბიზნესის შეჩერების მიზეზიც გახდეს.</a:t>
            </a:r>
          </a:p>
          <a:p>
            <a:pPr>
              <a:lnSpc>
                <a:spcPct val="120000"/>
              </a:lnSpc>
            </a:pPr>
            <a:r>
              <a:rPr lang="en-GB" sz="1800" dirty="0">
                <a:solidFill>
                  <a:schemeClr val="accent1">
                    <a:lumMod val="75000"/>
                  </a:schemeClr>
                </a:solidFill>
              </a:rPr>
              <a:t>დავალიანების დაფარვა მო</a:t>
            </a:r>
            <a:r>
              <a:rPr lang="ka-GE" sz="1800" dirty="0">
                <a:solidFill>
                  <a:schemeClr val="accent1">
                    <a:lumMod val="75000"/>
                  </a:schemeClr>
                </a:solidFill>
              </a:rPr>
              <a:t>ეთხოვება </a:t>
            </a:r>
            <a:r>
              <a:rPr lang="en-GB" sz="1800" dirty="0">
                <a:solidFill>
                  <a:schemeClr val="accent1">
                    <a:lumMod val="75000"/>
                  </a:schemeClr>
                </a:solidFill>
              </a:rPr>
              <a:t>თავდებს.</a:t>
            </a:r>
            <a:endParaRPr lang="ka-GE" sz="1800" dirty="0">
              <a:solidFill>
                <a:schemeClr val="accent1">
                  <a:lumMod val="75000"/>
                </a:schemeClr>
              </a:solidFill>
            </a:endParaRPr>
          </a:p>
          <a:p>
            <a:pPr>
              <a:lnSpc>
                <a:spcPct val="120000"/>
              </a:lnSpc>
            </a:pPr>
            <a:r>
              <a:rPr lang="ka-GE" sz="1800" dirty="0">
                <a:solidFill>
                  <a:schemeClr val="accent1">
                    <a:lumMod val="75000"/>
                  </a:schemeClr>
                </a:solidFill>
              </a:rPr>
              <a:t>უზრუნველყოფის დაკარგვის საშიშროება</a:t>
            </a:r>
          </a:p>
          <a:p>
            <a:pPr marL="0" indent="0">
              <a:lnSpc>
                <a:spcPct val="120000"/>
              </a:lnSpc>
              <a:buNone/>
            </a:pPr>
            <a:endParaRPr lang="ka-GE" sz="700" dirty="0">
              <a:solidFill>
                <a:schemeClr val="accent1">
                  <a:lumMod val="75000"/>
                </a:schemeClr>
              </a:solidFill>
            </a:endParaRPr>
          </a:p>
          <a:p>
            <a:pPr marL="0" indent="0">
              <a:buNone/>
            </a:pPr>
            <a:r>
              <a:rPr lang="en-GB" sz="1800" b="1" dirty="0">
                <a:solidFill>
                  <a:schemeClr val="accent1">
                    <a:lumMod val="75000"/>
                  </a:schemeClr>
                </a:solidFill>
              </a:rPr>
              <a:t>სესხის </a:t>
            </a:r>
            <a:r>
              <a:rPr lang="ka-GE" sz="1800" b="1" dirty="0">
                <a:solidFill>
                  <a:schemeClr val="accent1">
                    <a:lumMod val="75000"/>
                  </a:schemeClr>
                </a:solidFill>
              </a:rPr>
              <a:t>ხანგრძლივად და ხშირად </a:t>
            </a:r>
            <a:r>
              <a:rPr lang="en-GB" sz="1800" b="1" dirty="0" err="1">
                <a:solidFill>
                  <a:schemeClr val="accent1">
                    <a:lumMod val="75000"/>
                  </a:schemeClr>
                </a:solidFill>
              </a:rPr>
              <a:t>ვადაგადაცილების</a:t>
            </a:r>
            <a:r>
              <a:rPr lang="en-GB" sz="1800" b="1" dirty="0">
                <a:solidFill>
                  <a:schemeClr val="accent1">
                    <a:lumMod val="75000"/>
                  </a:schemeClr>
                </a:solidFill>
              </a:rPr>
              <a:t> შემთხვევაში </a:t>
            </a:r>
            <a:endParaRPr lang="ka-GE" sz="1800" b="1" dirty="0">
              <a:solidFill>
                <a:schemeClr val="accent1">
                  <a:lumMod val="75000"/>
                </a:schemeClr>
              </a:solidFill>
            </a:endParaRPr>
          </a:p>
          <a:p>
            <a:pPr>
              <a:lnSpc>
                <a:spcPct val="120000"/>
              </a:lnSpc>
            </a:pPr>
            <a:r>
              <a:rPr lang="ka-GE" sz="1800" dirty="0">
                <a:solidFill>
                  <a:schemeClr val="accent1">
                    <a:lumMod val="75000"/>
                  </a:schemeClr>
                </a:solidFill>
              </a:rPr>
              <a:t>ჯარიმის გადახდა</a:t>
            </a:r>
            <a:r>
              <a:rPr lang="en-GB" sz="1800" dirty="0">
                <a:solidFill>
                  <a:schemeClr val="accent1">
                    <a:lumMod val="75000"/>
                  </a:schemeClr>
                </a:solidFill>
              </a:rPr>
              <a:t> </a:t>
            </a:r>
            <a:endParaRPr lang="ka-GE" sz="1800" dirty="0">
              <a:solidFill>
                <a:schemeClr val="accent1">
                  <a:lumMod val="75000"/>
                </a:schemeClr>
              </a:solidFill>
            </a:endParaRPr>
          </a:p>
          <a:p>
            <a:pPr>
              <a:lnSpc>
                <a:spcPct val="120000"/>
              </a:lnSpc>
            </a:pPr>
            <a:r>
              <a:rPr lang="en-GB" sz="1800" dirty="0">
                <a:solidFill>
                  <a:schemeClr val="accent1">
                    <a:lumMod val="75000"/>
                  </a:schemeClr>
                </a:solidFill>
              </a:rPr>
              <a:t>საკრედიტო </a:t>
            </a:r>
            <a:r>
              <a:rPr lang="ka-GE" sz="1800" dirty="0">
                <a:solidFill>
                  <a:schemeClr val="accent1">
                    <a:lumMod val="75000"/>
                  </a:schemeClr>
                </a:solidFill>
              </a:rPr>
              <a:t> </a:t>
            </a:r>
            <a:r>
              <a:rPr lang="en-GB" sz="1800" dirty="0" err="1">
                <a:solidFill>
                  <a:schemeClr val="accent1">
                    <a:lumMod val="75000"/>
                  </a:schemeClr>
                </a:solidFill>
              </a:rPr>
              <a:t>ისტორიის</a:t>
            </a:r>
            <a:r>
              <a:rPr lang="en-GB" sz="1800" dirty="0">
                <a:solidFill>
                  <a:schemeClr val="accent1">
                    <a:lumMod val="75000"/>
                  </a:schemeClr>
                </a:solidFill>
              </a:rPr>
              <a:t> </a:t>
            </a:r>
            <a:r>
              <a:rPr lang="en-GB" sz="1800" dirty="0" err="1">
                <a:solidFill>
                  <a:schemeClr val="accent1">
                    <a:lumMod val="75000"/>
                  </a:schemeClr>
                </a:solidFill>
              </a:rPr>
              <a:t>გაუარესება</a:t>
            </a:r>
            <a:endParaRPr lang="ka-GE" sz="1800" dirty="0">
              <a:solidFill>
                <a:schemeClr val="accent1">
                  <a:lumMod val="75000"/>
                </a:schemeClr>
              </a:solidFill>
            </a:endParaRPr>
          </a:p>
          <a:p>
            <a:pPr>
              <a:lnSpc>
                <a:spcPct val="120000"/>
              </a:lnSpc>
            </a:pPr>
            <a:r>
              <a:rPr lang="ka-GE" sz="1800" dirty="0">
                <a:solidFill>
                  <a:schemeClr val="accent1">
                    <a:lumMod val="75000"/>
                  </a:schemeClr>
                </a:solidFill>
              </a:rPr>
              <a:t>მომავალში დაფინანსებაზე უარის მიღების ალბათობის ზრდა</a:t>
            </a:r>
          </a:p>
          <a:p>
            <a:pPr marL="0" indent="0">
              <a:lnSpc>
                <a:spcPct val="120000"/>
              </a:lnSpc>
              <a:buNone/>
            </a:pPr>
            <a:endParaRPr lang="ka-GE" sz="1000" dirty="0">
              <a:solidFill>
                <a:schemeClr val="accent1">
                  <a:lumMod val="75000"/>
                </a:schemeClr>
              </a:solidFill>
            </a:endParaRPr>
          </a:p>
          <a:p>
            <a:pPr marL="0" indent="0">
              <a:buNone/>
            </a:pPr>
            <a:r>
              <a:rPr lang="en-GB" sz="1800" b="1" dirty="0" err="1">
                <a:solidFill>
                  <a:schemeClr val="accent1">
                    <a:lumMod val="75000"/>
                  </a:schemeClr>
                </a:solidFill>
              </a:rPr>
              <a:t>თავად</a:t>
            </a:r>
            <a:r>
              <a:rPr lang="en-GB" sz="1800" b="1" dirty="0">
                <a:solidFill>
                  <a:schemeClr val="accent1">
                    <a:lumMod val="75000"/>
                  </a:schemeClr>
                </a:solidFill>
              </a:rPr>
              <a:t> </a:t>
            </a:r>
            <a:r>
              <a:rPr lang="ka-GE" sz="1800" b="1" dirty="0">
                <a:solidFill>
                  <a:schemeClr val="accent1">
                    <a:lumMod val="75000"/>
                  </a:schemeClr>
                </a:solidFill>
              </a:rPr>
              <a:t> </a:t>
            </a:r>
            <a:r>
              <a:rPr lang="en-GB" sz="1800" b="1" dirty="0" err="1">
                <a:solidFill>
                  <a:schemeClr val="accent1">
                    <a:lumMod val="75000"/>
                  </a:schemeClr>
                </a:solidFill>
              </a:rPr>
              <a:t>ბიზნესისთვის</a:t>
            </a:r>
            <a:endParaRPr lang="ka-GE" sz="1800" b="1" dirty="0">
              <a:solidFill>
                <a:schemeClr val="accent1">
                  <a:lumMod val="75000"/>
                </a:schemeClr>
              </a:solidFill>
            </a:endParaRPr>
          </a:p>
          <a:p>
            <a:pPr>
              <a:lnSpc>
                <a:spcPct val="120000"/>
              </a:lnSpc>
            </a:pPr>
            <a:r>
              <a:rPr lang="en-GB" sz="1800" dirty="0">
                <a:solidFill>
                  <a:schemeClr val="accent1">
                    <a:lumMod val="75000"/>
                  </a:schemeClr>
                </a:solidFill>
              </a:rPr>
              <a:t>მცდარი ინფორმაციის </a:t>
            </a:r>
            <a:r>
              <a:rPr lang="en-GB" sz="1800" dirty="0" err="1">
                <a:solidFill>
                  <a:schemeClr val="accent1">
                    <a:lumMod val="75000"/>
                  </a:schemeClr>
                </a:solidFill>
              </a:rPr>
              <a:t>მიწოდება</a:t>
            </a:r>
            <a:r>
              <a:rPr lang="ka-GE" sz="1800" dirty="0">
                <a:solidFill>
                  <a:schemeClr val="accent1">
                    <a:lumMod val="75000"/>
                  </a:schemeClr>
                </a:solidFill>
              </a:rPr>
              <a:t>მ </a:t>
            </a:r>
            <a:r>
              <a:rPr lang="en-GB" sz="1800" dirty="0">
                <a:solidFill>
                  <a:schemeClr val="accent1">
                    <a:lumMod val="75000"/>
                  </a:schemeClr>
                </a:solidFill>
              </a:rPr>
              <a:t>შესაძლოა გარკვეული პერიოდის შემდეგ </a:t>
            </a:r>
            <a:r>
              <a:rPr lang="ka-GE" sz="1800" dirty="0">
                <a:solidFill>
                  <a:schemeClr val="accent1">
                    <a:lumMod val="75000"/>
                  </a:schemeClr>
                </a:solidFill>
              </a:rPr>
              <a:t>ბიზნესი </a:t>
            </a:r>
            <a:r>
              <a:rPr lang="en-GB" sz="1800" dirty="0">
                <a:solidFill>
                  <a:schemeClr val="accent1">
                    <a:lumMod val="75000"/>
                  </a:schemeClr>
                </a:solidFill>
              </a:rPr>
              <a:t>კრედიტის გადახდისუუნარობის საფრთხის წინაშე დააყენოს.  </a:t>
            </a: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7050698" y="3890596"/>
            <a:ext cx="1674418" cy="2303585"/>
          </a:xfrm>
          <a:prstGeom prst="rect">
            <a:avLst/>
          </a:prstGeom>
        </p:spPr>
      </p:pic>
      <p:pic>
        <p:nvPicPr>
          <p:cNvPr id="5122" name="Picture 2" descr="Image result for incumbrance clipa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0698" y="1484923"/>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787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22" y="323850"/>
            <a:ext cx="5667287" cy="584200"/>
          </a:xfrm>
        </p:spPr>
        <p:txBody>
          <a:bodyPr anchor="b">
            <a:normAutofit/>
          </a:bodyPr>
          <a:lstStyle/>
          <a:p>
            <a:pPr lvl="0"/>
            <a:r>
              <a:rPr lang="ka-GE" sz="2800" dirty="0">
                <a:solidFill>
                  <a:schemeClr val="accent1">
                    <a:lumMod val="75000"/>
                  </a:schemeClr>
                </a:solidFill>
              </a:rPr>
              <a:t>საკრედიტო-საინფორმაციო ბიურო</a:t>
            </a:r>
            <a:endParaRPr lang="en-GB" sz="2800" b="1" dirty="0"/>
          </a:p>
        </p:txBody>
      </p:sp>
      <p:sp>
        <p:nvSpPr>
          <p:cNvPr id="3" name="Content Placeholder 2"/>
          <p:cNvSpPr>
            <a:spLocks noGrp="1"/>
          </p:cNvSpPr>
          <p:nvPr>
            <p:ph idx="1"/>
          </p:nvPr>
        </p:nvSpPr>
        <p:spPr>
          <a:xfrm>
            <a:off x="355423" y="1143000"/>
            <a:ext cx="6451778" cy="5547946"/>
          </a:xfrm>
        </p:spPr>
        <p:txBody>
          <a:bodyPr>
            <a:noAutofit/>
          </a:bodyPr>
          <a:lstStyle/>
          <a:p>
            <a:pPr algn="just">
              <a:lnSpc>
                <a:spcPct val="100000"/>
              </a:lnSpc>
              <a:spcBef>
                <a:spcPts val="0"/>
              </a:spcBef>
              <a:spcAft>
                <a:spcPts val="0"/>
              </a:spcAft>
              <a:buClr>
                <a:schemeClr val="dk1"/>
              </a:buClr>
              <a:buSzPts val="2000"/>
            </a:pPr>
            <a:r>
              <a:rPr lang="ka-GE" sz="1800" b="1" dirty="0">
                <a:solidFill>
                  <a:schemeClr val="accent1">
                    <a:lumMod val="75000"/>
                  </a:schemeClr>
                </a:solidFill>
              </a:rPr>
              <a:t>საკრედიტო საინფორმაციო ბიურო </a:t>
            </a:r>
            <a:r>
              <a:rPr lang="ka-GE" sz="1800" dirty="0">
                <a:solidFill>
                  <a:schemeClr val="accent1">
                    <a:lumMod val="75000"/>
                  </a:schemeClr>
                </a:solidFill>
                <a:sym typeface="Arial"/>
              </a:rPr>
              <a:t>აგროვებს, ინახავს, ამუშავებს და გასცემს პირის შესახებ </a:t>
            </a:r>
            <a:r>
              <a:rPr lang="ka-GE" sz="1800" dirty="0">
                <a:solidFill>
                  <a:schemeClr val="accent1">
                    <a:lumMod val="75000"/>
                  </a:schemeClr>
                </a:solidFill>
              </a:rPr>
              <a:t>შემდეგი სახის </a:t>
            </a:r>
            <a:r>
              <a:rPr lang="ka-GE" sz="1800" dirty="0">
                <a:solidFill>
                  <a:schemeClr val="accent1">
                    <a:lumMod val="75000"/>
                  </a:schemeClr>
                </a:solidFill>
                <a:sym typeface="Arial"/>
              </a:rPr>
              <a:t>ინფორმაციას:</a:t>
            </a:r>
          </a:p>
          <a:p>
            <a:pPr lvl="1" algn="just">
              <a:lnSpc>
                <a:spcPct val="100000"/>
              </a:lnSpc>
              <a:spcBef>
                <a:spcPts val="0"/>
              </a:spcBef>
              <a:spcAft>
                <a:spcPts val="0"/>
              </a:spcAft>
              <a:buClr>
                <a:schemeClr val="bg2"/>
              </a:buClr>
              <a:buSzPts val="2000"/>
              <a:buFont typeface="Arial" panose="020B0604020202020204" pitchFamily="34" charset="0"/>
              <a:buChar char="•"/>
            </a:pPr>
            <a:r>
              <a:rPr lang="ka-GE" sz="1800" dirty="0">
                <a:solidFill>
                  <a:schemeClr val="accent1">
                    <a:lumMod val="75000"/>
                  </a:schemeClr>
                </a:solidFill>
              </a:rPr>
              <a:t>პირის საიდენტიფიკაციო მონაცემები</a:t>
            </a:r>
          </a:p>
          <a:p>
            <a:pPr lvl="1" algn="just">
              <a:lnSpc>
                <a:spcPct val="100000"/>
              </a:lnSpc>
              <a:spcBef>
                <a:spcPts val="0"/>
              </a:spcBef>
              <a:spcAft>
                <a:spcPts val="0"/>
              </a:spcAft>
              <a:buClr>
                <a:schemeClr val="bg2"/>
              </a:buClr>
              <a:buSzPts val="2000"/>
              <a:buFont typeface="Arial" panose="020B0604020202020204" pitchFamily="34" charset="0"/>
              <a:buChar char="•"/>
            </a:pPr>
            <a:r>
              <a:rPr lang="ka-GE" sz="1800" dirty="0">
                <a:solidFill>
                  <a:schemeClr val="accent1">
                    <a:lumMod val="75000"/>
                  </a:schemeClr>
                </a:solidFill>
              </a:rPr>
              <a:t>ინფორმაცია აქტიური და დახურული (დახურვიდან     5 წლის განმავლობაში)  საკრედიტო პროდუქტების შესახებ</a:t>
            </a:r>
          </a:p>
          <a:p>
            <a:pPr lvl="1" algn="just">
              <a:lnSpc>
                <a:spcPct val="100000"/>
              </a:lnSpc>
              <a:spcBef>
                <a:spcPts val="0"/>
              </a:spcBef>
              <a:spcAft>
                <a:spcPts val="0"/>
              </a:spcAft>
              <a:buClr>
                <a:schemeClr val="bg2"/>
              </a:buClr>
              <a:buSzPts val="2000"/>
              <a:buFont typeface="Arial" panose="020B0604020202020204" pitchFamily="34" charset="0"/>
              <a:buChar char="•"/>
            </a:pPr>
            <a:r>
              <a:rPr lang="ka-GE" sz="1800" dirty="0">
                <a:solidFill>
                  <a:schemeClr val="accent1">
                    <a:lumMod val="75000"/>
                  </a:schemeClr>
                </a:solidFill>
              </a:rPr>
              <a:t>ინფორმაცია გადახდების შესახებ</a:t>
            </a:r>
          </a:p>
          <a:p>
            <a:pPr lvl="1" algn="just">
              <a:lnSpc>
                <a:spcPct val="100000"/>
              </a:lnSpc>
              <a:spcBef>
                <a:spcPts val="0"/>
              </a:spcBef>
              <a:spcAft>
                <a:spcPts val="0"/>
              </a:spcAft>
              <a:buClr>
                <a:schemeClr val="bg2"/>
              </a:buClr>
              <a:buSzPts val="2000"/>
              <a:buFont typeface="Arial" panose="020B0604020202020204" pitchFamily="34" charset="0"/>
              <a:buChar char="•"/>
            </a:pPr>
            <a:r>
              <a:rPr lang="ka-GE" sz="1800" dirty="0">
                <a:solidFill>
                  <a:schemeClr val="accent1">
                    <a:lumMod val="75000"/>
                  </a:schemeClr>
                </a:solidFill>
              </a:rPr>
              <a:t>საკრედიტო რეიტინგი</a:t>
            </a:r>
          </a:p>
          <a:p>
            <a:pPr lvl="1" algn="just">
              <a:lnSpc>
                <a:spcPct val="100000"/>
              </a:lnSpc>
              <a:spcBef>
                <a:spcPts val="0"/>
              </a:spcBef>
              <a:spcAft>
                <a:spcPts val="0"/>
              </a:spcAft>
              <a:buClr>
                <a:schemeClr val="bg2"/>
              </a:buClr>
              <a:buSzPts val="2000"/>
              <a:buFont typeface="Arial" panose="020B0604020202020204" pitchFamily="34" charset="0"/>
              <a:buChar char="•"/>
            </a:pPr>
            <a:r>
              <a:rPr lang="ka-GE" sz="1800" dirty="0">
                <a:solidFill>
                  <a:schemeClr val="accent1">
                    <a:lumMod val="75000"/>
                  </a:schemeClr>
                </a:solidFill>
              </a:rPr>
              <a:t>დამატებითი ინფორმაცია</a:t>
            </a:r>
          </a:p>
          <a:p>
            <a:pPr lvl="1" algn="just">
              <a:lnSpc>
                <a:spcPct val="100000"/>
              </a:lnSpc>
              <a:spcBef>
                <a:spcPts val="0"/>
              </a:spcBef>
              <a:spcAft>
                <a:spcPts val="0"/>
              </a:spcAft>
              <a:buClr>
                <a:schemeClr val="bg2"/>
              </a:buClr>
              <a:buSzPts val="2000"/>
              <a:buFont typeface="Arial" panose="020B0604020202020204" pitchFamily="34" charset="0"/>
              <a:buChar char="•"/>
            </a:pPr>
            <a:endParaRPr lang="ka-GE" sz="1800" dirty="0">
              <a:solidFill>
                <a:schemeClr val="accent1">
                  <a:lumMod val="75000"/>
                </a:schemeClr>
              </a:solidFill>
            </a:endParaRPr>
          </a:p>
          <a:p>
            <a:pPr marL="114300" indent="0">
              <a:buNone/>
            </a:pPr>
            <a:r>
              <a:rPr lang="ka-GE" sz="1800" i="1" dirty="0">
                <a:solidFill>
                  <a:schemeClr val="accent1">
                    <a:lumMod val="75000"/>
                  </a:schemeClr>
                </a:solidFill>
                <a:sym typeface="Arial"/>
              </a:rPr>
              <a:t>აუცილებელია პირის </a:t>
            </a:r>
            <a:r>
              <a:rPr lang="ka-GE" sz="1800" b="1" i="1" dirty="0">
                <a:solidFill>
                  <a:schemeClr val="accent1">
                    <a:lumMod val="75000"/>
                  </a:schemeClr>
                </a:solidFill>
                <a:sym typeface="Arial"/>
              </a:rPr>
              <a:t>თანხმობა</a:t>
            </a:r>
            <a:r>
              <a:rPr lang="ka-GE" sz="1800" i="1" dirty="0">
                <a:solidFill>
                  <a:schemeClr val="accent1">
                    <a:lumMod val="75000"/>
                  </a:schemeClr>
                </a:solidFill>
                <a:sym typeface="Arial"/>
              </a:rPr>
              <a:t> მასზე                            ინფორმაციის გადასამოწმებლად </a:t>
            </a:r>
          </a:p>
          <a:p>
            <a:pPr marL="114300" indent="0">
              <a:buNone/>
            </a:pPr>
            <a:endParaRPr lang="ka-GE" sz="1800" i="1" dirty="0">
              <a:solidFill>
                <a:schemeClr val="accent1">
                  <a:lumMod val="75000"/>
                </a:schemeClr>
              </a:solidFill>
              <a:sym typeface="Arial"/>
            </a:endParaRPr>
          </a:p>
          <a:p>
            <a:pPr marL="114300" indent="0">
              <a:buNone/>
            </a:pPr>
            <a:r>
              <a:rPr lang="en-US" sz="1800" i="1" dirty="0">
                <a:solidFill>
                  <a:schemeClr val="accent1">
                    <a:lumMod val="75000"/>
                  </a:schemeClr>
                </a:solidFill>
              </a:rPr>
              <a:t>მხოლოდ სესხის გამცემ ორგანიზაციას აქვს უფლება </a:t>
            </a:r>
            <a:r>
              <a:rPr lang="ka-GE" sz="1800" i="1" dirty="0">
                <a:solidFill>
                  <a:schemeClr val="accent1">
                    <a:lumMod val="75000"/>
                  </a:schemeClr>
                </a:solidFill>
              </a:rPr>
              <a:t>                             </a:t>
            </a:r>
            <a:r>
              <a:rPr lang="en-US" sz="1800" i="1" dirty="0">
                <a:solidFill>
                  <a:schemeClr val="accent1">
                    <a:lumMod val="75000"/>
                  </a:schemeClr>
                </a:solidFill>
              </a:rPr>
              <a:t>მისი მიმდინარე მსესხებლის ინფორმაციის </a:t>
            </a:r>
            <a:r>
              <a:rPr lang="ka-GE" sz="1800" i="1" dirty="0">
                <a:solidFill>
                  <a:schemeClr val="accent1">
                    <a:lumMod val="75000"/>
                  </a:schemeClr>
                </a:solidFill>
              </a:rPr>
              <a:t>                          </a:t>
            </a:r>
            <a:r>
              <a:rPr lang="en-US" sz="1800" i="1" dirty="0">
                <a:solidFill>
                  <a:schemeClr val="accent1">
                    <a:lumMod val="75000"/>
                  </a:schemeClr>
                </a:solidFill>
              </a:rPr>
              <a:t>გადამოწმებაზე დამატებითი </a:t>
            </a:r>
            <a:r>
              <a:rPr lang="en-US" sz="1800" b="1" i="1" dirty="0">
                <a:solidFill>
                  <a:schemeClr val="accent1">
                    <a:lumMod val="75000"/>
                  </a:schemeClr>
                </a:solidFill>
              </a:rPr>
              <a:t>თანხმობის გარეშე</a:t>
            </a:r>
            <a:endParaRPr lang="ka-GE" sz="1800" b="1" i="1" dirty="0">
              <a:solidFill>
                <a:schemeClr val="accent1">
                  <a:lumMod val="75000"/>
                </a:schemeClr>
              </a:solidFill>
            </a:endParaRP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Google Shape;87;p17">
            <a:extLst>
              <a:ext uri="{FF2B5EF4-FFF2-40B4-BE49-F238E27FC236}">
                <a16:creationId xmlns:a16="http://schemas.microsoft.com/office/drawing/2014/main" id="{B18F4A00-E8A8-43AE-A54F-10A07187DFBB}"/>
              </a:ext>
            </a:extLst>
          </p:cNvPr>
          <p:cNvPicPr preferRelativeResize="0"/>
          <p:nvPr/>
        </p:nvPicPr>
        <p:blipFill>
          <a:blip r:embed="rId3">
            <a:alphaModFix/>
          </a:blip>
          <a:stretch>
            <a:fillRect/>
          </a:stretch>
        </p:blipFill>
        <p:spPr>
          <a:xfrm>
            <a:off x="5315683" y="3307418"/>
            <a:ext cx="2895600" cy="1672252"/>
          </a:xfrm>
          <a:prstGeom prst="rect">
            <a:avLst/>
          </a:prstGeom>
          <a:noFill/>
          <a:ln>
            <a:noFill/>
          </a:ln>
        </p:spPr>
      </p:pic>
      <p:pic>
        <p:nvPicPr>
          <p:cNvPr id="9" name="Picture 8">
            <a:extLst>
              <a:ext uri="{FF2B5EF4-FFF2-40B4-BE49-F238E27FC236}">
                <a16:creationId xmlns:a16="http://schemas.microsoft.com/office/drawing/2014/main" id="{232F60DF-6739-4143-A957-76A7B86D7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882" y="5383064"/>
            <a:ext cx="1229360" cy="1158239"/>
          </a:xfrm>
          <a:prstGeom prst="rect">
            <a:avLst/>
          </a:prstGeom>
        </p:spPr>
      </p:pic>
    </p:spTree>
    <p:extLst>
      <p:ext uri="{BB962C8B-B14F-4D97-AF65-F5344CB8AC3E}">
        <p14:creationId xmlns:p14="http://schemas.microsoft.com/office/powerpoint/2010/main" val="31271478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22" y="323850"/>
            <a:ext cx="7295058" cy="584200"/>
          </a:xfrm>
        </p:spPr>
        <p:txBody>
          <a:bodyPr anchor="b">
            <a:normAutofit/>
          </a:bodyPr>
          <a:lstStyle/>
          <a:p>
            <a:pPr lvl="0"/>
            <a:r>
              <a:rPr lang="ka-GE" sz="2800" dirty="0">
                <a:solidFill>
                  <a:schemeClr val="accent1">
                    <a:lumMod val="75000"/>
                  </a:schemeClr>
                </a:solidFill>
              </a:rPr>
              <a:t>საკრედიტო-საინფორმაციო ბიურო</a:t>
            </a:r>
            <a:endParaRPr lang="en-GB" sz="2800" b="1" dirty="0"/>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2" name="Google Shape;189;p30">
            <a:extLst>
              <a:ext uri="{FF2B5EF4-FFF2-40B4-BE49-F238E27FC236}">
                <a16:creationId xmlns:a16="http://schemas.microsoft.com/office/drawing/2014/main" id="{9D17BE75-3E38-48F9-9244-B02C821FD53F}"/>
              </a:ext>
            </a:extLst>
          </p:cNvPr>
          <p:cNvSpPr txBox="1">
            <a:spLocks noGrp="1"/>
          </p:cNvSpPr>
          <p:nvPr>
            <p:ph idx="1"/>
          </p:nvPr>
        </p:nvSpPr>
        <p:spPr>
          <a:xfrm>
            <a:off x="284391" y="1141731"/>
            <a:ext cx="6411049" cy="5320029"/>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None/>
            </a:pPr>
            <a:endParaRPr lang="ka-GE" sz="1800" b="1" dirty="0">
              <a:solidFill>
                <a:schemeClr val="accent1">
                  <a:lumMod val="75000"/>
                </a:schemeClr>
              </a:solidFill>
            </a:endParaRPr>
          </a:p>
          <a:p>
            <a:pPr marL="0" lvl="0" indent="0" rtl="0">
              <a:lnSpc>
                <a:spcPct val="100000"/>
              </a:lnSpc>
              <a:spcBef>
                <a:spcPts val="0"/>
              </a:spcBef>
              <a:spcAft>
                <a:spcPts val="0"/>
              </a:spcAft>
              <a:buNone/>
            </a:pPr>
            <a:r>
              <a:rPr lang="en-US" sz="1800" b="1" dirty="0">
                <a:solidFill>
                  <a:schemeClr val="accent1">
                    <a:lumMod val="75000"/>
                  </a:schemeClr>
                </a:solidFill>
              </a:rPr>
              <a:t>თქვენ გაქვთ უფლება:</a:t>
            </a:r>
            <a:endParaRPr lang="ka-GE" sz="1800" b="1" dirty="0">
              <a:solidFill>
                <a:schemeClr val="accent1">
                  <a:lumMod val="75000"/>
                </a:schemeClr>
              </a:solidFill>
            </a:endParaRPr>
          </a:p>
          <a:p>
            <a:pPr marL="0" lvl="0" indent="0" rtl="0">
              <a:lnSpc>
                <a:spcPct val="100000"/>
              </a:lnSpc>
              <a:spcBef>
                <a:spcPts val="0"/>
              </a:spcBef>
              <a:spcAft>
                <a:spcPts val="0"/>
              </a:spcAft>
              <a:buNone/>
            </a:pPr>
            <a:endParaRPr lang="ka-GE" sz="1800" b="1" dirty="0">
              <a:solidFill>
                <a:schemeClr val="accent1">
                  <a:lumMod val="75000"/>
                </a:schemeClr>
              </a:solidFill>
            </a:endParaRPr>
          </a:p>
          <a:p>
            <a:pPr marL="342900" marR="0" lvl="0" indent="0" algn="just" rtl="0">
              <a:lnSpc>
                <a:spcPct val="100000"/>
              </a:lnSpc>
              <a:spcBef>
                <a:spcPts val="0"/>
              </a:spcBef>
              <a:spcAft>
                <a:spcPts val="0"/>
              </a:spcAft>
              <a:buNone/>
            </a:pPr>
            <a:endParaRPr sz="2000" dirty="0">
              <a:solidFill>
                <a:schemeClr val="dk1"/>
              </a:solidFill>
            </a:endParaRPr>
          </a:p>
          <a:p>
            <a:pPr lvl="1">
              <a:lnSpc>
                <a:spcPct val="100000"/>
              </a:lnSpc>
              <a:spcBef>
                <a:spcPts val="0"/>
              </a:spcBef>
              <a:spcAft>
                <a:spcPts val="0"/>
              </a:spcAft>
              <a:buSzPts val="2000"/>
              <a:buFont typeface="Arial" panose="020B0604020202020204" pitchFamily="34" charset="0"/>
              <a:buChar char="•"/>
            </a:pPr>
            <a:r>
              <a:rPr lang="en-US" sz="1800" dirty="0">
                <a:solidFill>
                  <a:schemeClr val="accent1">
                    <a:lumMod val="75000"/>
                  </a:schemeClr>
                </a:solidFill>
                <a:sym typeface="Arial"/>
              </a:rPr>
              <a:t>ნებისმიერ დროს </a:t>
            </a:r>
            <a:r>
              <a:rPr lang="en-US" sz="1800" dirty="0" err="1">
                <a:solidFill>
                  <a:schemeClr val="accent1">
                    <a:lumMod val="75000"/>
                  </a:schemeClr>
                </a:solidFill>
                <a:sym typeface="Arial"/>
              </a:rPr>
              <a:t>მოითხოვო</a:t>
            </a:r>
            <a:r>
              <a:rPr lang="en-US" sz="1800" dirty="0" err="1">
                <a:solidFill>
                  <a:schemeClr val="accent1">
                    <a:lumMod val="75000"/>
                  </a:schemeClr>
                </a:solidFill>
              </a:rPr>
              <a:t>თ</a:t>
            </a:r>
            <a:r>
              <a:rPr lang="en-US" sz="1800" dirty="0">
                <a:solidFill>
                  <a:schemeClr val="accent1">
                    <a:lumMod val="75000"/>
                  </a:schemeClr>
                </a:solidFill>
                <a:sym typeface="Arial"/>
              </a:rPr>
              <a:t> და </a:t>
            </a:r>
            <a:r>
              <a:rPr lang="en-US" sz="1800" dirty="0" err="1">
                <a:solidFill>
                  <a:schemeClr val="accent1">
                    <a:lumMod val="75000"/>
                  </a:schemeClr>
                </a:solidFill>
                <a:sym typeface="Arial"/>
              </a:rPr>
              <a:t>არაუგვიანეს</a:t>
            </a:r>
            <a:r>
              <a:rPr lang="en-US" sz="1800" dirty="0">
                <a:solidFill>
                  <a:schemeClr val="accent1">
                    <a:lumMod val="75000"/>
                  </a:schemeClr>
                </a:solidFill>
                <a:sym typeface="Arial"/>
              </a:rPr>
              <a:t> </a:t>
            </a:r>
            <a:r>
              <a:rPr lang="ka-GE" sz="1800" dirty="0">
                <a:solidFill>
                  <a:schemeClr val="accent1">
                    <a:lumMod val="75000"/>
                  </a:schemeClr>
                </a:solidFill>
                <a:sym typeface="Arial"/>
              </a:rPr>
              <a:t>               </a:t>
            </a:r>
            <a:r>
              <a:rPr lang="en-US" sz="1800" dirty="0" err="1">
                <a:solidFill>
                  <a:schemeClr val="accent1">
                    <a:lumMod val="75000"/>
                  </a:schemeClr>
                </a:solidFill>
                <a:sym typeface="Arial"/>
              </a:rPr>
              <a:t>მოთხოვნიდან</a:t>
            </a:r>
            <a:r>
              <a:rPr lang="en-US" sz="1800" dirty="0">
                <a:solidFill>
                  <a:schemeClr val="accent1">
                    <a:lumMod val="75000"/>
                  </a:schemeClr>
                </a:solidFill>
                <a:sym typeface="Arial"/>
              </a:rPr>
              <a:t> </a:t>
            </a:r>
            <a:r>
              <a:rPr lang="en-US" sz="1800" dirty="0" err="1">
                <a:solidFill>
                  <a:schemeClr val="accent1">
                    <a:lumMod val="75000"/>
                  </a:schemeClr>
                </a:solidFill>
                <a:sym typeface="Arial"/>
              </a:rPr>
              <a:t>ერთი</a:t>
            </a:r>
            <a:r>
              <a:rPr lang="en-US" sz="1800" dirty="0">
                <a:solidFill>
                  <a:schemeClr val="accent1">
                    <a:lumMod val="75000"/>
                  </a:schemeClr>
                </a:solidFill>
                <a:sym typeface="Arial"/>
              </a:rPr>
              <a:t> </a:t>
            </a:r>
            <a:r>
              <a:rPr lang="en-US" sz="1800" dirty="0" err="1">
                <a:solidFill>
                  <a:schemeClr val="accent1">
                    <a:lumMod val="75000"/>
                  </a:schemeClr>
                </a:solidFill>
                <a:sym typeface="Arial"/>
              </a:rPr>
              <a:t>სამუშაო</a:t>
            </a:r>
            <a:r>
              <a:rPr lang="en-US" sz="1800" dirty="0">
                <a:solidFill>
                  <a:schemeClr val="accent1">
                    <a:lumMod val="75000"/>
                  </a:schemeClr>
                </a:solidFill>
                <a:sym typeface="Arial"/>
              </a:rPr>
              <a:t> </a:t>
            </a:r>
            <a:r>
              <a:rPr lang="en-US" sz="1800" dirty="0" err="1">
                <a:solidFill>
                  <a:schemeClr val="accent1">
                    <a:lumMod val="75000"/>
                  </a:schemeClr>
                </a:solidFill>
                <a:sym typeface="Arial"/>
              </a:rPr>
              <a:t>დღისა</a:t>
            </a:r>
            <a:r>
              <a:rPr lang="en-US" sz="1800" dirty="0">
                <a:solidFill>
                  <a:schemeClr val="accent1">
                    <a:lumMod val="75000"/>
                  </a:schemeClr>
                </a:solidFill>
                <a:sym typeface="Arial"/>
              </a:rPr>
              <a:t> </a:t>
            </a:r>
            <a:r>
              <a:rPr lang="en-US" sz="1800" dirty="0" err="1">
                <a:solidFill>
                  <a:schemeClr val="accent1">
                    <a:lumMod val="75000"/>
                  </a:schemeClr>
                </a:solidFill>
                <a:sym typeface="Arial"/>
              </a:rPr>
              <a:t>მიიღო</a:t>
            </a:r>
            <a:r>
              <a:rPr lang="en-US" sz="1800" dirty="0" err="1">
                <a:solidFill>
                  <a:schemeClr val="accent1">
                    <a:lumMod val="75000"/>
                  </a:schemeClr>
                </a:solidFill>
              </a:rPr>
              <a:t>თ</a:t>
            </a:r>
            <a:r>
              <a:rPr lang="en-US" sz="1800" dirty="0">
                <a:solidFill>
                  <a:schemeClr val="accent1">
                    <a:lumMod val="75000"/>
                  </a:schemeClr>
                </a:solidFill>
                <a:sym typeface="Arial"/>
              </a:rPr>
              <a:t> </a:t>
            </a:r>
            <a:r>
              <a:rPr lang="en-US" sz="1800" dirty="0" err="1">
                <a:solidFill>
                  <a:schemeClr val="accent1">
                    <a:lumMod val="75000"/>
                  </a:schemeClr>
                </a:solidFill>
              </a:rPr>
              <a:t>თქვენზე</a:t>
            </a:r>
            <a:r>
              <a:rPr lang="en-US" sz="1800" dirty="0">
                <a:solidFill>
                  <a:schemeClr val="accent1">
                    <a:lumMod val="75000"/>
                  </a:schemeClr>
                </a:solidFill>
                <a:sym typeface="Arial"/>
              </a:rPr>
              <a:t> </a:t>
            </a:r>
            <a:r>
              <a:rPr lang="en-US" sz="1800" dirty="0" err="1">
                <a:solidFill>
                  <a:schemeClr val="accent1">
                    <a:lumMod val="75000"/>
                  </a:schemeClr>
                </a:solidFill>
                <a:sym typeface="Arial"/>
              </a:rPr>
              <a:t>ბიუროში</a:t>
            </a:r>
            <a:r>
              <a:rPr lang="en-US" sz="1800" dirty="0">
                <a:solidFill>
                  <a:schemeClr val="accent1">
                    <a:lumMod val="75000"/>
                  </a:schemeClr>
                </a:solidFill>
                <a:sym typeface="Arial"/>
              </a:rPr>
              <a:t> </a:t>
            </a:r>
            <a:r>
              <a:rPr lang="en-US" sz="1800" dirty="0" err="1">
                <a:solidFill>
                  <a:schemeClr val="accent1">
                    <a:lumMod val="75000"/>
                  </a:schemeClr>
                </a:solidFill>
                <a:sym typeface="Arial"/>
              </a:rPr>
              <a:t>დაცული</a:t>
            </a:r>
            <a:r>
              <a:rPr lang="en-US" sz="1800" dirty="0">
                <a:solidFill>
                  <a:schemeClr val="accent1">
                    <a:lumMod val="75000"/>
                  </a:schemeClr>
                </a:solidFill>
                <a:sym typeface="Arial"/>
              </a:rPr>
              <a:t> </a:t>
            </a:r>
            <a:r>
              <a:rPr lang="en-US" sz="1800" dirty="0" err="1">
                <a:solidFill>
                  <a:schemeClr val="accent1">
                    <a:lumMod val="75000"/>
                  </a:schemeClr>
                </a:solidFill>
                <a:sym typeface="Arial"/>
              </a:rPr>
              <a:t>ნებისმიერი</a:t>
            </a:r>
            <a:r>
              <a:rPr lang="en-US" sz="1800" dirty="0">
                <a:solidFill>
                  <a:schemeClr val="accent1">
                    <a:lumMod val="75000"/>
                  </a:schemeClr>
                </a:solidFill>
                <a:sym typeface="Arial"/>
              </a:rPr>
              <a:t> </a:t>
            </a:r>
            <a:r>
              <a:rPr lang="en-US" sz="1800" dirty="0" err="1">
                <a:solidFill>
                  <a:schemeClr val="accent1">
                    <a:lumMod val="75000"/>
                  </a:schemeClr>
                </a:solidFill>
                <a:sym typeface="Arial"/>
              </a:rPr>
              <a:t>ინფორმაცია</a:t>
            </a:r>
            <a:r>
              <a:rPr lang="en-US" sz="1800" dirty="0">
                <a:solidFill>
                  <a:schemeClr val="accent1">
                    <a:lumMod val="75000"/>
                  </a:schemeClr>
                </a:solidFill>
                <a:sym typeface="Arial"/>
              </a:rPr>
              <a:t> </a:t>
            </a:r>
            <a:r>
              <a:rPr lang="en-US" sz="1800" dirty="0" err="1">
                <a:solidFill>
                  <a:schemeClr val="accent1">
                    <a:lumMod val="75000"/>
                  </a:schemeClr>
                </a:solidFill>
              </a:rPr>
              <a:t>მატერიალური</a:t>
            </a:r>
            <a:r>
              <a:rPr lang="en-US" sz="1800" dirty="0">
                <a:solidFill>
                  <a:schemeClr val="accent1">
                    <a:lumMod val="75000"/>
                  </a:schemeClr>
                </a:solidFill>
              </a:rPr>
              <a:t> </a:t>
            </a:r>
            <a:r>
              <a:rPr lang="en-US" sz="1800" dirty="0" err="1">
                <a:solidFill>
                  <a:schemeClr val="accent1">
                    <a:lumMod val="75000"/>
                  </a:schemeClr>
                </a:solidFill>
              </a:rPr>
              <a:t>ან</a:t>
            </a:r>
            <a:r>
              <a:rPr lang="en-US" sz="1800" dirty="0">
                <a:solidFill>
                  <a:schemeClr val="accent1">
                    <a:lumMod val="75000"/>
                  </a:schemeClr>
                </a:solidFill>
              </a:rPr>
              <a:t>/და </a:t>
            </a:r>
            <a:r>
              <a:rPr lang="en-US" sz="1800" dirty="0" err="1">
                <a:solidFill>
                  <a:schemeClr val="accent1">
                    <a:lumMod val="75000"/>
                  </a:schemeClr>
                </a:solidFill>
              </a:rPr>
              <a:t>ელექტრონული</a:t>
            </a:r>
            <a:r>
              <a:rPr lang="en-US" sz="1800" dirty="0">
                <a:solidFill>
                  <a:schemeClr val="accent1">
                    <a:lumMod val="75000"/>
                  </a:schemeClr>
                </a:solidFill>
              </a:rPr>
              <a:t> </a:t>
            </a:r>
            <a:r>
              <a:rPr lang="en-US" sz="1800" dirty="0" err="1">
                <a:solidFill>
                  <a:schemeClr val="accent1">
                    <a:lumMod val="75000"/>
                  </a:schemeClr>
                </a:solidFill>
              </a:rPr>
              <a:t>ფორმით</a:t>
            </a:r>
            <a:r>
              <a:rPr lang="en-US" sz="1800" dirty="0">
                <a:solidFill>
                  <a:schemeClr val="accent1">
                    <a:lumMod val="75000"/>
                  </a:schemeClr>
                </a:solidFill>
              </a:rPr>
              <a:t> </a:t>
            </a:r>
            <a:endParaRPr lang="ka-GE" sz="1800" dirty="0">
              <a:solidFill>
                <a:schemeClr val="accent1">
                  <a:lumMod val="75000"/>
                </a:schemeClr>
              </a:solidFill>
            </a:endParaRPr>
          </a:p>
          <a:p>
            <a:pPr lvl="2">
              <a:lnSpc>
                <a:spcPct val="100000"/>
              </a:lnSpc>
              <a:spcBef>
                <a:spcPts val="0"/>
              </a:spcBef>
              <a:spcAft>
                <a:spcPts val="0"/>
              </a:spcAft>
              <a:buClr>
                <a:schemeClr val="bg2"/>
              </a:buClr>
              <a:buSzPts val="2000"/>
              <a:buFont typeface="Arial" panose="020B0604020202020204" pitchFamily="34" charset="0"/>
              <a:buChar char="•"/>
            </a:pPr>
            <a:r>
              <a:rPr lang="en-US" sz="1800" dirty="0" err="1">
                <a:solidFill>
                  <a:schemeClr val="accent1">
                    <a:lumMod val="75000"/>
                  </a:schemeClr>
                </a:solidFill>
              </a:rPr>
              <a:t>ნებისმიერ</a:t>
            </a:r>
            <a:r>
              <a:rPr lang="en-US" sz="1800" dirty="0">
                <a:solidFill>
                  <a:schemeClr val="accent1">
                    <a:lumMod val="75000"/>
                  </a:schemeClr>
                </a:solidFill>
              </a:rPr>
              <a:t> </a:t>
            </a:r>
            <a:r>
              <a:rPr lang="en-US" sz="1800" dirty="0" err="1">
                <a:solidFill>
                  <a:schemeClr val="accent1">
                    <a:lumMod val="75000"/>
                  </a:schemeClr>
                </a:solidFill>
              </a:rPr>
              <a:t>დროს</a:t>
            </a:r>
            <a:r>
              <a:rPr lang="en-US" sz="1800" dirty="0">
                <a:solidFill>
                  <a:schemeClr val="accent1">
                    <a:lumMod val="75000"/>
                  </a:schemeClr>
                </a:solidFill>
              </a:rPr>
              <a:t> </a:t>
            </a:r>
            <a:r>
              <a:rPr lang="en-US" sz="1800" dirty="0" err="1">
                <a:solidFill>
                  <a:schemeClr val="accent1">
                    <a:lumMod val="75000"/>
                  </a:schemeClr>
                </a:solidFill>
              </a:rPr>
              <a:t>და</a:t>
            </a:r>
            <a:r>
              <a:rPr lang="en-US" sz="1800" dirty="0">
                <a:solidFill>
                  <a:schemeClr val="accent1">
                    <a:lumMod val="75000"/>
                  </a:schemeClr>
                </a:solidFill>
              </a:rPr>
              <a:t> </a:t>
            </a:r>
            <a:r>
              <a:rPr lang="en-US" sz="1800" dirty="0" err="1">
                <a:solidFill>
                  <a:schemeClr val="accent1">
                    <a:lumMod val="75000"/>
                  </a:schemeClr>
                </a:solidFill>
              </a:rPr>
              <a:t>განუსაზღვრელი</a:t>
            </a:r>
            <a:r>
              <a:rPr lang="en-US" sz="1800" dirty="0">
                <a:solidFill>
                  <a:schemeClr val="accent1">
                    <a:lumMod val="75000"/>
                  </a:schemeClr>
                </a:solidFill>
              </a:rPr>
              <a:t> </a:t>
            </a:r>
            <a:r>
              <a:rPr lang="en-US" sz="1800" dirty="0" err="1">
                <a:solidFill>
                  <a:schemeClr val="accent1">
                    <a:lumMod val="75000"/>
                  </a:schemeClr>
                </a:solidFill>
              </a:rPr>
              <a:t>რაოდენობით</a:t>
            </a:r>
            <a:r>
              <a:rPr lang="en-US" sz="1800" dirty="0">
                <a:solidFill>
                  <a:schemeClr val="accent1">
                    <a:lumMod val="75000"/>
                  </a:schemeClr>
                </a:solidFill>
              </a:rPr>
              <a:t> </a:t>
            </a:r>
            <a:r>
              <a:rPr lang="ka-GE" sz="1800" dirty="0">
                <a:solidFill>
                  <a:schemeClr val="accent1">
                    <a:lumMod val="75000"/>
                  </a:schemeClr>
                </a:solidFill>
                <a:sym typeface="Arial"/>
              </a:rPr>
              <a:t>(</a:t>
            </a:r>
            <a:r>
              <a:rPr lang="en-US" sz="1800" dirty="0" err="1">
                <a:solidFill>
                  <a:schemeClr val="accent1">
                    <a:lumMod val="75000"/>
                  </a:schemeClr>
                </a:solidFill>
                <a:sym typeface="Arial"/>
              </a:rPr>
              <a:t>ბიუროს</a:t>
            </a:r>
            <a:r>
              <a:rPr lang="en-US" sz="1800" dirty="0">
                <a:solidFill>
                  <a:schemeClr val="accent1">
                    <a:lumMod val="75000"/>
                  </a:schemeClr>
                </a:solidFill>
                <a:sym typeface="Arial"/>
              </a:rPr>
              <a:t> </a:t>
            </a:r>
            <a:r>
              <a:rPr lang="en-US" sz="1800" dirty="0" err="1">
                <a:solidFill>
                  <a:schemeClr val="accent1">
                    <a:lumMod val="75000"/>
                  </a:schemeClr>
                </a:solidFill>
                <a:sym typeface="Arial"/>
              </a:rPr>
              <a:t>მიერ</a:t>
            </a:r>
            <a:r>
              <a:rPr lang="en-US" sz="1800" dirty="0">
                <a:solidFill>
                  <a:schemeClr val="accent1">
                    <a:lumMod val="75000"/>
                  </a:schemeClr>
                </a:solidFill>
                <a:sym typeface="Arial"/>
              </a:rPr>
              <a:t> </a:t>
            </a:r>
            <a:r>
              <a:rPr lang="en-US" sz="1800" dirty="0" err="1">
                <a:solidFill>
                  <a:schemeClr val="accent1">
                    <a:lumMod val="75000"/>
                  </a:schemeClr>
                </a:solidFill>
                <a:sym typeface="Arial"/>
              </a:rPr>
              <a:t>დადგენილი</a:t>
            </a:r>
            <a:r>
              <a:rPr lang="en-US" sz="1800" dirty="0">
                <a:solidFill>
                  <a:schemeClr val="accent1">
                    <a:lumMod val="75000"/>
                  </a:schemeClr>
                </a:solidFill>
                <a:sym typeface="Arial"/>
              </a:rPr>
              <a:t> </a:t>
            </a:r>
            <a:r>
              <a:rPr lang="en-US" sz="1800" dirty="0" err="1">
                <a:solidFill>
                  <a:schemeClr val="accent1">
                    <a:lumMod val="75000"/>
                  </a:schemeClr>
                </a:solidFill>
                <a:sym typeface="Arial"/>
              </a:rPr>
              <a:t>საფასურის</a:t>
            </a:r>
            <a:r>
              <a:rPr lang="en-US" sz="1800" dirty="0">
                <a:solidFill>
                  <a:schemeClr val="accent1">
                    <a:lumMod val="75000"/>
                  </a:schemeClr>
                </a:solidFill>
                <a:sym typeface="Arial"/>
              </a:rPr>
              <a:t> </a:t>
            </a:r>
            <a:r>
              <a:rPr lang="en-US" sz="1800" dirty="0" err="1">
                <a:solidFill>
                  <a:schemeClr val="accent1">
                    <a:lumMod val="75000"/>
                  </a:schemeClr>
                </a:solidFill>
                <a:sym typeface="Arial"/>
              </a:rPr>
              <a:t>სანაცვლოდ</a:t>
            </a:r>
            <a:r>
              <a:rPr lang="ka-GE" sz="1800" dirty="0">
                <a:solidFill>
                  <a:schemeClr val="accent1">
                    <a:lumMod val="75000"/>
                  </a:schemeClr>
                </a:solidFill>
                <a:sym typeface="Arial"/>
              </a:rPr>
              <a:t>)</a:t>
            </a:r>
          </a:p>
          <a:p>
            <a:pPr lvl="2">
              <a:lnSpc>
                <a:spcPct val="100000"/>
              </a:lnSpc>
              <a:spcBef>
                <a:spcPts val="0"/>
              </a:spcBef>
              <a:spcAft>
                <a:spcPts val="0"/>
              </a:spcAft>
              <a:buClr>
                <a:schemeClr val="bg2"/>
              </a:buClr>
              <a:buSzPts val="2000"/>
              <a:buFont typeface="Arial" panose="020B0604020202020204" pitchFamily="34" charset="0"/>
              <a:buChar char="•"/>
            </a:pPr>
            <a:r>
              <a:rPr lang="en-US" sz="1800" b="1" dirty="0" err="1">
                <a:solidFill>
                  <a:schemeClr val="accent1">
                    <a:lumMod val="75000"/>
                  </a:schemeClr>
                </a:solidFill>
              </a:rPr>
              <a:t>წელიწადში</a:t>
            </a:r>
            <a:r>
              <a:rPr lang="en-US" sz="1800" b="1" dirty="0">
                <a:solidFill>
                  <a:schemeClr val="accent1">
                    <a:lumMod val="75000"/>
                  </a:schemeClr>
                </a:solidFill>
              </a:rPr>
              <a:t> </a:t>
            </a:r>
            <a:r>
              <a:rPr lang="en-US" sz="1800" b="1" dirty="0" err="1">
                <a:solidFill>
                  <a:schemeClr val="accent1">
                    <a:lumMod val="75000"/>
                  </a:schemeClr>
                </a:solidFill>
              </a:rPr>
              <a:t>სამჯერ</a:t>
            </a:r>
            <a:r>
              <a:rPr lang="en-US" sz="1800" b="1" dirty="0">
                <a:solidFill>
                  <a:schemeClr val="accent1">
                    <a:lumMod val="75000"/>
                  </a:schemeClr>
                </a:solidFill>
              </a:rPr>
              <a:t> – </a:t>
            </a:r>
            <a:r>
              <a:rPr lang="en-US" sz="1800" b="1" dirty="0" err="1">
                <a:solidFill>
                  <a:schemeClr val="accent1">
                    <a:lumMod val="75000"/>
                  </a:schemeClr>
                </a:solidFill>
              </a:rPr>
              <a:t>უფასოდ</a:t>
            </a:r>
            <a:endParaRPr sz="1800" b="1" dirty="0">
              <a:solidFill>
                <a:schemeClr val="accent1">
                  <a:lumMod val="75000"/>
                </a:schemeClr>
              </a:solidFill>
            </a:endParaRPr>
          </a:p>
          <a:p>
            <a:pPr marL="0" marR="0" lvl="0" indent="0" algn="just" rtl="0">
              <a:lnSpc>
                <a:spcPct val="100000"/>
              </a:lnSpc>
              <a:spcBef>
                <a:spcPts val="0"/>
              </a:spcBef>
              <a:spcAft>
                <a:spcPts val="0"/>
              </a:spcAft>
              <a:buNone/>
            </a:pPr>
            <a:endParaRPr sz="2000" b="1" dirty="0">
              <a:solidFill>
                <a:schemeClr val="dk1"/>
              </a:solidFill>
            </a:endParaRPr>
          </a:p>
          <a:p>
            <a:pPr lvl="1">
              <a:lnSpc>
                <a:spcPct val="100000"/>
              </a:lnSpc>
              <a:spcBef>
                <a:spcPts val="400"/>
              </a:spcBef>
              <a:spcAft>
                <a:spcPts val="0"/>
              </a:spcAft>
              <a:buSzPts val="2000"/>
              <a:buFont typeface="Arial" panose="020B0604020202020204" pitchFamily="34" charset="0"/>
              <a:buChar char="•"/>
            </a:pPr>
            <a:r>
              <a:rPr lang="en-US" sz="1800" dirty="0" err="1">
                <a:solidFill>
                  <a:schemeClr val="accent1">
                    <a:lumMod val="75000"/>
                  </a:schemeClr>
                </a:solidFill>
              </a:rPr>
              <a:t>მოითხოვოთ</a:t>
            </a:r>
            <a:r>
              <a:rPr lang="en-US" sz="1800" dirty="0">
                <a:solidFill>
                  <a:schemeClr val="accent1">
                    <a:lumMod val="75000"/>
                  </a:schemeClr>
                </a:solidFill>
              </a:rPr>
              <a:t> </a:t>
            </a:r>
            <a:r>
              <a:rPr lang="en-US" sz="1800" dirty="0" err="1">
                <a:solidFill>
                  <a:schemeClr val="accent1">
                    <a:lumMod val="75000"/>
                  </a:schemeClr>
                </a:solidFill>
              </a:rPr>
              <a:t>მონაცემთა</a:t>
            </a:r>
            <a:r>
              <a:rPr lang="en-US" sz="1800" dirty="0">
                <a:solidFill>
                  <a:schemeClr val="accent1">
                    <a:lumMod val="75000"/>
                  </a:schemeClr>
                </a:solidFill>
              </a:rPr>
              <a:t> </a:t>
            </a:r>
            <a:r>
              <a:rPr lang="en-US" sz="1800" dirty="0" err="1">
                <a:solidFill>
                  <a:schemeClr val="accent1">
                    <a:lumMod val="75000"/>
                  </a:schemeClr>
                </a:solidFill>
              </a:rPr>
              <a:t>შესაბამისი</a:t>
            </a:r>
            <a:r>
              <a:rPr lang="ka-GE" sz="1800" dirty="0">
                <a:solidFill>
                  <a:schemeClr val="accent1">
                    <a:lumMod val="75000"/>
                  </a:schemeClr>
                </a:solidFill>
              </a:rPr>
              <a:t> </a:t>
            </a:r>
            <a:r>
              <a:rPr lang="en-US" sz="1800" dirty="0" err="1">
                <a:solidFill>
                  <a:schemeClr val="accent1">
                    <a:lumMod val="75000"/>
                  </a:schemeClr>
                </a:solidFill>
              </a:rPr>
              <a:t>ცვლილება</a:t>
            </a:r>
            <a:r>
              <a:rPr lang="en-US" sz="1800" dirty="0">
                <a:solidFill>
                  <a:schemeClr val="accent1">
                    <a:lumMod val="75000"/>
                  </a:schemeClr>
                </a:solidFill>
              </a:rPr>
              <a:t>/</a:t>
            </a:r>
            <a:r>
              <a:rPr lang="en-US" sz="1800" dirty="0" err="1">
                <a:solidFill>
                  <a:schemeClr val="accent1">
                    <a:lumMod val="75000"/>
                  </a:schemeClr>
                </a:solidFill>
              </a:rPr>
              <a:t>დაბლოკვა</a:t>
            </a:r>
            <a:r>
              <a:rPr lang="en-US" sz="1800" dirty="0">
                <a:solidFill>
                  <a:schemeClr val="accent1">
                    <a:lumMod val="75000"/>
                  </a:schemeClr>
                </a:solidFill>
              </a:rPr>
              <a:t>/</a:t>
            </a:r>
            <a:r>
              <a:rPr lang="en-US" sz="1800" dirty="0" err="1">
                <a:solidFill>
                  <a:schemeClr val="accent1">
                    <a:lumMod val="75000"/>
                  </a:schemeClr>
                </a:solidFill>
              </a:rPr>
              <a:t>წაშლა</a:t>
            </a:r>
            <a:r>
              <a:rPr lang="en-US" sz="1800" dirty="0">
                <a:solidFill>
                  <a:schemeClr val="accent1">
                    <a:lumMod val="75000"/>
                  </a:schemeClr>
                </a:solidFill>
              </a:rPr>
              <a:t> </a:t>
            </a:r>
            <a:r>
              <a:rPr lang="en-US" sz="1800" dirty="0" err="1">
                <a:solidFill>
                  <a:schemeClr val="accent1">
                    <a:lumMod val="75000"/>
                  </a:schemeClr>
                </a:solidFill>
              </a:rPr>
              <a:t>კანონმდებლობით</a:t>
            </a:r>
            <a:r>
              <a:rPr lang="en-US" sz="1800" dirty="0">
                <a:solidFill>
                  <a:schemeClr val="accent1">
                    <a:lumMod val="75000"/>
                  </a:schemeClr>
                </a:solidFill>
              </a:rPr>
              <a:t> </a:t>
            </a:r>
            <a:r>
              <a:rPr lang="ka-GE" sz="1800" dirty="0">
                <a:solidFill>
                  <a:schemeClr val="accent1">
                    <a:lumMod val="75000"/>
                  </a:schemeClr>
                </a:solidFill>
              </a:rPr>
              <a:t>            </a:t>
            </a:r>
            <a:r>
              <a:rPr lang="en-US" sz="1800" dirty="0" err="1">
                <a:solidFill>
                  <a:schemeClr val="accent1">
                    <a:lumMod val="75000"/>
                  </a:schemeClr>
                </a:solidFill>
              </a:rPr>
              <a:t>დადგენილი</a:t>
            </a:r>
            <a:r>
              <a:rPr lang="en-US" sz="1800" dirty="0">
                <a:solidFill>
                  <a:schemeClr val="accent1">
                    <a:lumMod val="75000"/>
                  </a:schemeClr>
                </a:solidFill>
              </a:rPr>
              <a:t> </a:t>
            </a:r>
            <a:r>
              <a:rPr lang="en-US" sz="1800" dirty="0" err="1">
                <a:solidFill>
                  <a:schemeClr val="accent1">
                    <a:lumMod val="75000"/>
                  </a:schemeClr>
                </a:solidFill>
              </a:rPr>
              <a:t>წესით</a:t>
            </a:r>
            <a:r>
              <a:rPr lang="en-US" sz="1800" dirty="0">
                <a:solidFill>
                  <a:schemeClr val="accent1">
                    <a:lumMod val="75000"/>
                  </a:schemeClr>
                </a:solidFill>
              </a:rPr>
              <a:t> და </a:t>
            </a:r>
            <a:r>
              <a:rPr lang="en-US" sz="1800" dirty="0" err="1">
                <a:solidFill>
                  <a:schemeClr val="accent1">
                    <a:lumMod val="75000"/>
                  </a:schemeClr>
                </a:solidFill>
              </a:rPr>
              <a:t>შემთხვევებში</a:t>
            </a:r>
            <a:r>
              <a:rPr lang="en-US" sz="1800" dirty="0">
                <a:solidFill>
                  <a:schemeClr val="dk1"/>
                </a:solidFill>
              </a:rPr>
              <a:t>.</a:t>
            </a:r>
            <a:endParaRPr sz="1800" b="1" dirty="0">
              <a:solidFill>
                <a:schemeClr val="dk1"/>
              </a:solidFill>
            </a:endParaRPr>
          </a:p>
          <a:p>
            <a:pPr marL="342900" marR="0" lvl="0" indent="-215900" algn="just" rtl="0">
              <a:lnSpc>
                <a:spcPct val="100000"/>
              </a:lnSpc>
              <a:spcBef>
                <a:spcPts val="400"/>
              </a:spcBef>
              <a:spcAft>
                <a:spcPts val="0"/>
              </a:spcAft>
              <a:buClr>
                <a:schemeClr val="dk1"/>
              </a:buClr>
              <a:buSzPts val="2000"/>
              <a:buFont typeface="Noto Sans Symbols"/>
              <a:buNone/>
            </a:pPr>
            <a:endParaRPr sz="2000" b="0" i="0" u="none" dirty="0">
              <a:solidFill>
                <a:schemeClr val="dk1"/>
              </a:solidFill>
              <a:latin typeface="Arial"/>
              <a:ea typeface="Arial"/>
              <a:cs typeface="Arial"/>
              <a:sym typeface="Arial"/>
            </a:endParaRPr>
          </a:p>
          <a:p>
            <a:pPr marL="342900" lvl="0" indent="-215900">
              <a:lnSpc>
                <a:spcPct val="100000"/>
              </a:lnSpc>
              <a:spcBef>
                <a:spcPts val="400"/>
              </a:spcBef>
              <a:spcAft>
                <a:spcPts val="0"/>
              </a:spcAft>
              <a:buClr>
                <a:schemeClr val="dk1"/>
              </a:buClr>
              <a:buSzPts val="2000"/>
              <a:buNone/>
            </a:pPr>
            <a:r>
              <a:rPr lang="ka-GE" sz="1800" dirty="0">
                <a:solidFill>
                  <a:schemeClr val="accent1">
                    <a:lumMod val="75000"/>
                  </a:schemeClr>
                </a:solidFill>
              </a:rPr>
              <a:t>	</a:t>
            </a:r>
            <a:endParaRPr sz="1800" b="1" i="1" dirty="0">
              <a:solidFill>
                <a:schemeClr val="accent1">
                  <a:lumMod val="75000"/>
                </a:schemeClr>
              </a:solidFill>
              <a:sym typeface="Arial"/>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342900" marR="0" lvl="0" indent="-215900" algn="just" rtl="0">
              <a:lnSpc>
                <a:spcPct val="100000"/>
              </a:lnSpc>
              <a:spcBef>
                <a:spcPts val="4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p:txBody>
      </p:sp>
      <p:pic>
        <p:nvPicPr>
          <p:cNvPr id="13" name="Google Shape;191;p30">
            <a:extLst>
              <a:ext uri="{FF2B5EF4-FFF2-40B4-BE49-F238E27FC236}">
                <a16:creationId xmlns:a16="http://schemas.microsoft.com/office/drawing/2014/main" id="{05DFA1ED-54F7-451E-9094-383454E14970}"/>
              </a:ext>
            </a:extLst>
          </p:cNvPr>
          <p:cNvPicPr preferRelativeResize="0"/>
          <p:nvPr/>
        </p:nvPicPr>
        <p:blipFill rotWithShape="1">
          <a:blip r:embed="rId3">
            <a:alphaModFix/>
          </a:blip>
          <a:srcRect/>
          <a:stretch/>
        </p:blipFill>
        <p:spPr>
          <a:xfrm>
            <a:off x="4773930" y="1055370"/>
            <a:ext cx="2876550" cy="1250950"/>
          </a:xfrm>
          <a:prstGeom prst="rect">
            <a:avLst/>
          </a:prstGeom>
          <a:noFill/>
          <a:ln>
            <a:noFill/>
          </a:ln>
        </p:spPr>
      </p:pic>
    </p:spTree>
    <p:extLst>
      <p:ext uri="{BB962C8B-B14F-4D97-AF65-F5344CB8AC3E}">
        <p14:creationId xmlns:p14="http://schemas.microsoft.com/office/powerpoint/2010/main" val="22385324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22" y="323850"/>
            <a:ext cx="7295058" cy="584200"/>
          </a:xfrm>
        </p:spPr>
        <p:txBody>
          <a:bodyPr anchor="b">
            <a:normAutofit/>
          </a:bodyPr>
          <a:lstStyle/>
          <a:p>
            <a:pPr lvl="0"/>
            <a:r>
              <a:rPr lang="ka-GE" sz="2800" dirty="0">
                <a:solidFill>
                  <a:schemeClr val="accent1">
                    <a:lumMod val="75000"/>
                  </a:schemeClr>
                </a:solidFill>
              </a:rPr>
              <a:t>საკრედიტო-საინფორმაციო ბიურო</a:t>
            </a:r>
            <a:endParaRPr lang="en-GB" sz="2800" b="1" dirty="0"/>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2" name="Google Shape;189;p30">
            <a:extLst>
              <a:ext uri="{FF2B5EF4-FFF2-40B4-BE49-F238E27FC236}">
                <a16:creationId xmlns:a16="http://schemas.microsoft.com/office/drawing/2014/main" id="{9D17BE75-3E38-48F9-9244-B02C821FD53F}"/>
              </a:ext>
            </a:extLst>
          </p:cNvPr>
          <p:cNvSpPr txBox="1">
            <a:spLocks noGrp="1"/>
          </p:cNvSpPr>
          <p:nvPr>
            <p:ph idx="1"/>
          </p:nvPr>
        </p:nvSpPr>
        <p:spPr>
          <a:xfrm>
            <a:off x="284391" y="1141731"/>
            <a:ext cx="6411049" cy="5320029"/>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None/>
            </a:pPr>
            <a:endParaRPr lang="ka-GE" sz="1800" b="1" dirty="0">
              <a:solidFill>
                <a:schemeClr val="accent1">
                  <a:lumMod val="75000"/>
                </a:schemeClr>
              </a:solidFill>
            </a:endParaRPr>
          </a:p>
          <a:p>
            <a:pPr marL="342900" marR="0" lvl="0" indent="-215900" algn="just" rtl="0">
              <a:lnSpc>
                <a:spcPct val="100000"/>
              </a:lnSpc>
              <a:spcBef>
                <a:spcPts val="400"/>
              </a:spcBef>
              <a:spcAft>
                <a:spcPts val="0"/>
              </a:spcAft>
              <a:buClr>
                <a:schemeClr val="dk1"/>
              </a:buClr>
              <a:buSzPts val="2000"/>
              <a:buFont typeface="Noto Sans Symbols"/>
              <a:buNone/>
            </a:pPr>
            <a:endParaRPr sz="2000" b="0" i="0" u="none" dirty="0">
              <a:solidFill>
                <a:schemeClr val="dk1"/>
              </a:solidFill>
              <a:latin typeface="Arial"/>
              <a:ea typeface="Arial"/>
              <a:cs typeface="Arial"/>
              <a:sym typeface="Arial"/>
            </a:endParaRPr>
          </a:p>
          <a:p>
            <a:pPr marL="342900" lvl="0" indent="-215900">
              <a:lnSpc>
                <a:spcPct val="100000"/>
              </a:lnSpc>
              <a:spcBef>
                <a:spcPts val="400"/>
              </a:spcBef>
              <a:spcAft>
                <a:spcPts val="0"/>
              </a:spcAft>
              <a:buClr>
                <a:schemeClr val="dk1"/>
              </a:buClr>
              <a:buSzPts val="2000"/>
              <a:buNone/>
            </a:pPr>
            <a:r>
              <a:rPr lang="ka-GE" sz="1800" dirty="0">
                <a:solidFill>
                  <a:schemeClr val="accent1">
                    <a:lumMod val="75000"/>
                  </a:schemeClr>
                </a:solidFill>
              </a:rPr>
              <a:t>	</a:t>
            </a:r>
            <a:endParaRPr sz="1800" b="1" i="1" dirty="0">
              <a:solidFill>
                <a:schemeClr val="accent1">
                  <a:lumMod val="75000"/>
                </a:schemeClr>
              </a:solidFill>
              <a:sym typeface="Arial"/>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342900" marR="0" lvl="0" indent="-215900" algn="just" rtl="0">
              <a:lnSpc>
                <a:spcPct val="100000"/>
              </a:lnSpc>
              <a:spcBef>
                <a:spcPts val="4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186C74EA-CBA4-4A18-837A-38123966E1B0}"/>
              </a:ext>
            </a:extLst>
          </p:cNvPr>
          <p:cNvPicPr>
            <a:picLocks noChangeAspect="1"/>
          </p:cNvPicPr>
          <p:nvPr/>
        </p:nvPicPr>
        <p:blipFill>
          <a:blip r:embed="rId3"/>
          <a:stretch>
            <a:fillRect/>
          </a:stretch>
        </p:blipFill>
        <p:spPr>
          <a:xfrm>
            <a:off x="337105" y="1341757"/>
            <a:ext cx="7874178" cy="3491229"/>
          </a:xfrm>
          <a:prstGeom prst="rect">
            <a:avLst/>
          </a:prstGeom>
        </p:spPr>
      </p:pic>
      <p:sp>
        <p:nvSpPr>
          <p:cNvPr id="6" name="Rectangle 5">
            <a:extLst>
              <a:ext uri="{FF2B5EF4-FFF2-40B4-BE49-F238E27FC236}">
                <a16:creationId xmlns:a16="http://schemas.microsoft.com/office/drawing/2014/main" id="{7F2D09C4-360F-4455-B308-4E62F19B462E}"/>
              </a:ext>
            </a:extLst>
          </p:cNvPr>
          <p:cNvSpPr/>
          <p:nvPr/>
        </p:nvSpPr>
        <p:spPr>
          <a:xfrm>
            <a:off x="337104" y="5266693"/>
            <a:ext cx="6277055" cy="1200329"/>
          </a:xfrm>
          <a:prstGeom prst="rect">
            <a:avLst/>
          </a:prstGeom>
        </p:spPr>
        <p:txBody>
          <a:bodyPr wrap="square">
            <a:spAutoFit/>
          </a:bodyPr>
          <a:lstStyle/>
          <a:p>
            <a:r>
              <a:rPr lang="en-US" dirty="0">
                <a:solidFill>
                  <a:schemeClr val="accent1">
                    <a:lumMod val="75000"/>
                  </a:schemeClr>
                </a:solidFill>
                <a:hlinkClick r:id="rId4">
                  <a:extLst>
                    <a:ext uri="{A12FA001-AC4F-418D-AE19-62706E023703}">
                      <ahyp:hlinkClr xmlns:ahyp="http://schemas.microsoft.com/office/drawing/2018/hyperlinkcolor" val="tx"/>
                    </a:ext>
                  </a:extLst>
                </a:hlinkClick>
              </a:rPr>
              <a:t>https://mycreditinfo.ge</a:t>
            </a:r>
            <a:r>
              <a:rPr lang="en-US" dirty="0">
                <a:solidFill>
                  <a:schemeClr val="accent1">
                    <a:lumMod val="75000"/>
                  </a:schemeClr>
                </a:solidFill>
              </a:rPr>
              <a:t> - </a:t>
            </a:r>
            <a:r>
              <a:rPr lang="ka-GE" dirty="0">
                <a:solidFill>
                  <a:schemeClr val="accent1">
                    <a:lumMod val="75000"/>
                  </a:schemeClr>
                </a:solidFill>
              </a:rPr>
              <a:t>მთავარი გვერდი</a:t>
            </a:r>
          </a:p>
          <a:p>
            <a:endParaRPr lang="en-US" dirty="0">
              <a:hlinkClick r:id="rId5"/>
            </a:endParaRPr>
          </a:p>
          <a:p>
            <a:r>
              <a:rPr lang="en-US" dirty="0">
                <a:solidFill>
                  <a:schemeClr val="accent1">
                    <a:lumMod val="75000"/>
                  </a:schemeClr>
                </a:solidFill>
                <a:hlinkClick r:id="rId5">
                  <a:extLst>
                    <a:ext uri="{A12FA001-AC4F-418D-AE19-62706E023703}">
                      <ahyp:hlinkClr xmlns:ahyp="http://schemas.microsoft.com/office/drawing/2018/hyperlinkcolor" val="tx"/>
                    </a:ext>
                  </a:extLst>
                </a:hlinkClick>
              </a:rPr>
              <a:t>https://live.mycreditinfo.ge/#/Home/PricingPlans</a:t>
            </a:r>
            <a:r>
              <a:rPr lang="ka-GE" dirty="0">
                <a:solidFill>
                  <a:schemeClr val="accent1">
                    <a:lumMod val="75000"/>
                  </a:schemeClr>
                </a:solidFill>
              </a:rPr>
              <a:t> - მომსახურების შეძენა</a:t>
            </a:r>
            <a:endParaRPr lang="en-US" dirty="0">
              <a:solidFill>
                <a:schemeClr val="accent1">
                  <a:lumMod val="75000"/>
                </a:schemeClr>
              </a:solidFill>
            </a:endParaRPr>
          </a:p>
        </p:txBody>
      </p:sp>
    </p:spTree>
    <p:extLst>
      <p:ext uri="{BB962C8B-B14F-4D97-AF65-F5344CB8AC3E}">
        <p14:creationId xmlns:p14="http://schemas.microsoft.com/office/powerpoint/2010/main" val="41611902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39" y="33096"/>
            <a:ext cx="7488054" cy="903532"/>
          </a:xfrm>
        </p:spPr>
        <p:txBody>
          <a:bodyPr>
            <a:noAutofit/>
          </a:bodyPr>
          <a:lstStyle/>
          <a:p>
            <a:r>
              <a:rPr lang="ka-GE" sz="2800" dirty="0">
                <a:solidFill>
                  <a:schemeClr val="accent1">
                    <a:lumMod val="75000"/>
                  </a:schemeClr>
                </a:solidFill>
              </a:rPr>
              <a:t>ფ</a:t>
            </a:r>
            <a:r>
              <a:rPr lang="ka-GE" sz="2800" b="1" dirty="0">
                <a:solidFill>
                  <a:schemeClr val="accent1">
                    <a:lumMod val="75000"/>
                  </a:schemeClr>
                </a:solidFill>
              </a:rPr>
              <a:t>ინანსური ორგანიზაციების მიერ მოთხოვნილი ინფორმაცია</a:t>
            </a:r>
            <a:endParaRPr lang="en-GB" sz="2800" b="1" dirty="0">
              <a:solidFill>
                <a:schemeClr val="accent5"/>
              </a:solidFill>
            </a:endParaRPr>
          </a:p>
        </p:txBody>
      </p:sp>
      <p:sp>
        <p:nvSpPr>
          <p:cNvPr id="3" name="Content Placeholder 2"/>
          <p:cNvSpPr>
            <a:spLocks noGrp="1"/>
          </p:cNvSpPr>
          <p:nvPr>
            <p:ph idx="1"/>
          </p:nvPr>
        </p:nvSpPr>
        <p:spPr>
          <a:xfrm>
            <a:off x="407439" y="1307002"/>
            <a:ext cx="5536161" cy="4689659"/>
          </a:xfrm>
        </p:spPr>
        <p:txBody>
          <a:bodyPr>
            <a:normAutofit/>
          </a:bodyPr>
          <a:lstStyle/>
          <a:p>
            <a:pPr indent="-342900">
              <a:spcAft>
                <a:spcPts val="1000"/>
              </a:spcAft>
              <a:buFont typeface="Symbol"/>
              <a:buChar char=""/>
            </a:pPr>
            <a:r>
              <a:rPr lang="ka-GE" sz="2000" dirty="0">
                <a:solidFill>
                  <a:schemeClr val="accent1">
                    <a:lumMod val="75000"/>
                  </a:schemeClr>
                </a:solidFill>
              </a:rPr>
              <a:t>ამონაწერი საჯარო რეესტრიდან</a:t>
            </a:r>
          </a:p>
          <a:p>
            <a:pPr indent="-342900">
              <a:spcAft>
                <a:spcPts val="1000"/>
              </a:spcAft>
              <a:buFont typeface="Symbol"/>
              <a:buChar char=""/>
            </a:pPr>
            <a:endParaRPr lang="ka-GE" sz="2000" dirty="0">
              <a:solidFill>
                <a:schemeClr val="accent1">
                  <a:lumMod val="75000"/>
                </a:schemeClr>
              </a:solidFill>
            </a:endParaRPr>
          </a:p>
          <a:p>
            <a:pPr indent="-342900">
              <a:spcAft>
                <a:spcPts val="1000"/>
              </a:spcAft>
              <a:buFont typeface="Symbol"/>
              <a:buChar char=""/>
            </a:pPr>
            <a:r>
              <a:rPr lang="ka-GE" sz="2000" dirty="0">
                <a:solidFill>
                  <a:schemeClr val="accent1">
                    <a:lumMod val="75000"/>
                  </a:schemeClr>
                </a:solidFill>
              </a:rPr>
              <a:t>ბიზნეს გეგმა</a:t>
            </a:r>
          </a:p>
          <a:p>
            <a:pPr indent="-342900">
              <a:spcAft>
                <a:spcPts val="1000"/>
              </a:spcAft>
              <a:buFont typeface="Symbol"/>
              <a:buChar char=""/>
            </a:pPr>
            <a:endParaRPr lang="ka-GE" sz="2000" dirty="0">
              <a:solidFill>
                <a:schemeClr val="accent1">
                  <a:lumMod val="75000"/>
                </a:schemeClr>
              </a:solidFill>
            </a:endParaRPr>
          </a:p>
          <a:p>
            <a:pPr indent="-342900">
              <a:spcAft>
                <a:spcPts val="1000"/>
              </a:spcAft>
              <a:buFont typeface="Symbol"/>
              <a:buChar char=""/>
            </a:pPr>
            <a:r>
              <a:rPr lang="ka-GE" sz="2000" dirty="0">
                <a:solidFill>
                  <a:schemeClr val="accent1">
                    <a:lumMod val="75000"/>
                  </a:schemeClr>
                </a:solidFill>
              </a:rPr>
              <a:t>შემოსავლების და ხარჯების დამადასტურებელი დოკუმენტები</a:t>
            </a:r>
          </a:p>
          <a:p>
            <a:pPr marL="0" indent="-76200">
              <a:spcAft>
                <a:spcPts val="1000"/>
              </a:spcAft>
              <a:buNone/>
            </a:pPr>
            <a:endParaRPr lang="ka-GE" sz="2000" dirty="0">
              <a:solidFill>
                <a:schemeClr val="accent1">
                  <a:lumMod val="75000"/>
                </a:schemeClr>
              </a:solidFill>
            </a:endParaRPr>
          </a:p>
          <a:p>
            <a:pPr indent="-342900">
              <a:spcAft>
                <a:spcPts val="1000"/>
              </a:spcAft>
              <a:buFont typeface="Symbol"/>
              <a:buChar char=""/>
            </a:pPr>
            <a:r>
              <a:rPr lang="ka-GE" sz="2000" dirty="0">
                <a:solidFill>
                  <a:schemeClr val="accent1">
                    <a:lumMod val="75000"/>
                  </a:schemeClr>
                </a:solidFill>
              </a:rPr>
              <a:t>ფინანსური უწყისები</a:t>
            </a:r>
          </a:p>
          <a:p>
            <a:endParaRPr lang="ka-GE" sz="1800" dirty="0">
              <a:solidFill>
                <a:schemeClr val="accent5"/>
              </a:solidFill>
            </a:endParaRPr>
          </a:p>
          <a:p>
            <a:endParaRPr lang="ka-GE" sz="1800" dirty="0">
              <a:solidFill>
                <a:schemeClr val="accent5"/>
              </a:solidFill>
            </a:endParaRPr>
          </a:p>
          <a:p>
            <a:endParaRPr lang="ka-GE" sz="1800" dirty="0">
              <a:solidFill>
                <a:schemeClr val="accent5"/>
              </a:solidFill>
            </a:endParaRPr>
          </a:p>
          <a:p>
            <a:endParaRPr lang="en-GB" sz="1800" dirty="0">
              <a:solidFill>
                <a:schemeClr val="accent5"/>
              </a:solidFill>
            </a:endParaRPr>
          </a:p>
        </p:txBody>
      </p:sp>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210" b="97984" l="3709" r="10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621444" y="3698924"/>
            <a:ext cx="3467136" cy="2362225"/>
          </a:xfrm>
          <a:prstGeom prst="rect">
            <a:avLst/>
          </a:prstGeom>
        </p:spPr>
      </p:pic>
      <p:pic>
        <p:nvPicPr>
          <p:cNvPr id="7" name="Picture 6" descr="A circuit board&#10;&#10;Description generated with high confidence">
            <a:extLst>
              <a:ext uri="{FF2B5EF4-FFF2-40B4-BE49-F238E27FC236}">
                <a16:creationId xmlns:a16="http://schemas.microsoft.com/office/drawing/2014/main" id="{4B603B83-5DCE-480C-BA56-75E04F3EF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521" y="1307002"/>
            <a:ext cx="2462983" cy="1808688"/>
          </a:xfrm>
          <a:prstGeom prst="rect">
            <a:avLst/>
          </a:prstGeom>
        </p:spPr>
      </p:pic>
    </p:spTree>
    <p:extLst>
      <p:ext uri="{BB962C8B-B14F-4D97-AF65-F5344CB8AC3E}">
        <p14:creationId xmlns:p14="http://schemas.microsoft.com/office/powerpoint/2010/main" val="3102793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2397</TotalTime>
  <Words>2030</Words>
  <Application>Microsoft Office PowerPoint</Application>
  <PresentationFormat>On-screen Show (4:3)</PresentationFormat>
  <Paragraphs>419</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Noto Sans Symbols</vt:lpstr>
      <vt:lpstr>Sylfaen</vt:lpstr>
      <vt:lpstr>Symbol</vt:lpstr>
      <vt:lpstr>Theme1</vt:lpstr>
      <vt:lpstr>PowerPoint Presentation</vt:lpstr>
      <vt:lpstr>   II დღე - ბიზნესის გადახდისუნარიანობის შეფასება </vt:lpstr>
      <vt:lpstr>  ბიზნესის განდახდისუნარიანობის შეფასება </vt:lpstr>
      <vt:lpstr>ბიზნესის განდახდისუნარიანობის შეფასება</vt:lpstr>
      <vt:lpstr>ბიზნესის განდახდისუნარიანობის შეფასება</vt:lpstr>
      <vt:lpstr>საკრედიტო-საინფორმაციო ბიურო</vt:lpstr>
      <vt:lpstr>საკრედიტო-საინფორმაციო ბიურო</vt:lpstr>
      <vt:lpstr>საკრედიტო-საინფორმაციო ბიურო</vt:lpstr>
      <vt:lpstr>ფინანსური ორგანიზაციების მიერ მოთხოვნილი ინფორმაცია</vt:lpstr>
      <vt:lpstr>ფინანსური ორგანიზაციების მიერ მოთხოვნილი ინფორმაცია</vt:lpstr>
      <vt:lpstr>ფინანსური ორგანიზაციების მიერ მოთხოვნილი ინფორმაცია</vt:lpstr>
      <vt:lpstr>ფინანსური ორგანიზაციების მიერ მოთხოვნილი ინფორმაცია</vt:lpstr>
      <vt:lpstr>ფინანსური ორგანიზაციების მიერ მოთხოვნილი ინფორმაცია</vt:lpstr>
      <vt:lpstr>ფინანსური ორგანიზაციების მიერ   მოთხოვნილი ინფორმაცია</vt:lpstr>
      <vt:lpstr>ფინანსური უწყისები</vt:lpstr>
      <vt:lpstr>ფინანსური უწყისები: მოგება-ზარალის უწყისი </vt:lpstr>
      <vt:lpstr>PowerPoint Presentation</vt:lpstr>
      <vt:lpstr>ფინანსური უწყისები: საბალანსო უწყისი  </vt:lpstr>
      <vt:lpstr>ფინანსური უწყისები: საბალანსო უწყისი</vt:lpstr>
      <vt:lpstr>ფინანსური კოეფიციენტები</vt:lpstr>
      <vt:lpstr>სესხის მომსახურების კოეფიციენტი  </vt:lpstr>
      <vt:lpstr>სესხის მომსახურების კოეფიციენტი</vt:lpstr>
      <vt:lpstr>მიმდინარე ლიკვიდობის კოეფიციენტი</vt:lpstr>
      <vt:lpstr>მიმდინარე ლიკვიდობის კოეფიციენტი</vt:lpstr>
      <vt:lpstr>ფინანსური დამოუკიდებლობის კოეფიციენტი</vt:lpstr>
      <vt:lpstr>ფინანსური დამოუკიდებლობის კოეფიციენტი</vt:lpstr>
      <vt:lpstr>მიკრო და მცირე ბიზნესის სახელმძღვანელო</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Tinatin Gujabidze</dc:creator>
  <cp:lastModifiedBy>user</cp:lastModifiedBy>
  <cp:revision>239</cp:revision>
  <cp:lastPrinted>2020-07-14T06:16:17Z</cp:lastPrinted>
  <dcterms:created xsi:type="dcterms:W3CDTF">2019-07-17T15:08:41Z</dcterms:created>
  <dcterms:modified xsi:type="dcterms:W3CDTF">2020-07-15T09:43:04Z</dcterms:modified>
</cp:coreProperties>
</file>